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1836" r:id="rId8"/>
    <p:sldId id="2074" r:id="rId9"/>
    <p:sldId id="2072" r:id="rId10"/>
    <p:sldId id="2088" r:id="rId11"/>
    <p:sldId id="2089" r:id="rId12"/>
    <p:sldId id="2113" r:id="rId13"/>
    <p:sldId id="2111" r:id="rId14"/>
    <p:sldId id="2114" r:id="rId15"/>
    <p:sldId id="2116" r:id="rId16"/>
    <p:sldId id="2117" r:id="rId17"/>
    <p:sldId id="2124" r:id="rId18"/>
    <p:sldId id="2125" r:id="rId19"/>
    <p:sldId id="2123" r:id="rId20"/>
    <p:sldId id="2115" r:id="rId21"/>
    <p:sldId id="2118" r:id="rId22"/>
    <p:sldId id="2112" r:id="rId23"/>
    <p:sldId id="2119" r:id="rId24"/>
    <p:sldId id="2120" r:id="rId25"/>
    <p:sldId id="2121" r:id="rId26"/>
    <p:sldId id="2122" r:id="rId27"/>
    <p:sldId id="2082" r:id="rId28"/>
    <p:sldId id="2077"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73"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emf"/><Relationship Id="rId1" Type="http://schemas.openxmlformats.org/officeDocument/2006/relationships/slideLayout" Target="../slideLayouts/slideLayout8.xml"/><Relationship Id="rId5" Type="http://schemas.openxmlformats.org/officeDocument/2006/relationships/image" Target="../media/image19.emf"/><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hyperlink" Target="https://zhuanlan.zhihu.com/p/453992336"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80120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训练后量化与部署</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20F2E4-848B-8D44-BE31-677EDD57C29C}"/>
              </a:ext>
            </a:extLst>
          </p:cNvPr>
          <p:cNvPicPr>
            <a:picLocks noChangeAspect="1"/>
          </p:cNvPicPr>
          <p:nvPr/>
        </p:nvPicPr>
        <p:blipFill>
          <a:blip r:embed="rId2"/>
          <a:stretch>
            <a:fillRect/>
          </a:stretch>
        </p:blipFill>
        <p:spPr>
          <a:xfrm>
            <a:off x="2655751" y="1241513"/>
            <a:ext cx="6885260" cy="5469823"/>
          </a:xfrm>
          <a:prstGeom prst="rect">
            <a:avLst/>
          </a:prstGeom>
        </p:spPr>
      </p:pic>
      <p:sp>
        <p:nvSpPr>
          <p:cNvPr id="5" name="标题 1">
            <a:extLst>
              <a:ext uri="{FF2B5EF4-FFF2-40B4-BE49-F238E27FC236}">
                <a16:creationId xmlns:a16="http://schemas.microsoft.com/office/drawing/2014/main" id="{01B7B3E4-566D-6D46-ABE4-9E6C7155B1B2}"/>
              </a:ext>
            </a:extLst>
          </p:cNvPr>
          <p:cNvSpPr>
            <a:spLocks noGrp="1"/>
          </p:cNvSpPr>
          <p:nvPr>
            <p:ph type="title"/>
          </p:nvPr>
        </p:nvSpPr>
        <p:spPr>
          <a:xfrm>
            <a:off x="623635" y="679570"/>
            <a:ext cx="10963473" cy="589190"/>
          </a:xfrm>
        </p:spPr>
        <p:txBody>
          <a:bodyPr/>
          <a:lstStyle/>
          <a:p>
            <a:r>
              <a:rPr lang="en-US" altLang="zh-CN" dirty="0"/>
              <a:t>PTQ</a:t>
            </a:r>
            <a:r>
              <a:rPr lang="zh-CN" altLang="en-US" dirty="0"/>
              <a:t> </a:t>
            </a:r>
            <a:r>
              <a:rPr lang="en-US" altLang="zh-CN" dirty="0"/>
              <a:t>Static</a:t>
            </a:r>
            <a:r>
              <a:rPr lang="zh-CN" altLang="en-US" dirty="0"/>
              <a:t> 算法流程</a:t>
            </a:r>
            <a:endParaRPr kumimoji="1" lang="zh-CN" altLang="en-US" dirty="0"/>
          </a:p>
        </p:txBody>
      </p:sp>
    </p:spTree>
    <p:extLst>
      <p:ext uri="{BB962C8B-B14F-4D97-AF65-F5344CB8AC3E}">
        <p14:creationId xmlns:p14="http://schemas.microsoft.com/office/powerpoint/2010/main" val="278042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66A7A-5542-CB42-ACD9-BE5874A5D82B}"/>
              </a:ext>
            </a:extLst>
          </p:cNvPr>
          <p:cNvSpPr>
            <a:spLocks noGrp="1"/>
          </p:cNvSpPr>
          <p:nvPr>
            <p:ph type="title"/>
          </p:nvPr>
        </p:nvSpPr>
        <p:spPr/>
        <p:txBody>
          <a:bodyPr/>
          <a:lstStyle/>
          <a:p>
            <a:r>
              <a:rPr lang="en-US" altLang="zh-CN" dirty="0"/>
              <a:t>KL</a:t>
            </a:r>
            <a:r>
              <a:rPr lang="zh-CN" altLang="en-US" dirty="0"/>
              <a:t>散度校准法：原理</a:t>
            </a:r>
            <a:endParaRPr kumimoji="1" lang="zh-CN" altLang="en-US" dirty="0"/>
          </a:p>
        </p:txBody>
      </p:sp>
      <p:sp>
        <p:nvSpPr>
          <p:cNvPr id="3" name="内容占位符 2">
            <a:extLst>
              <a:ext uri="{FF2B5EF4-FFF2-40B4-BE49-F238E27FC236}">
                <a16:creationId xmlns:a16="http://schemas.microsoft.com/office/drawing/2014/main" id="{986519A2-E4CD-8E43-A0C3-32DDD58875EA}"/>
              </a:ext>
            </a:extLst>
          </p:cNvPr>
          <p:cNvSpPr>
            <a:spLocks noGrp="1"/>
          </p:cNvSpPr>
          <p:nvPr>
            <p:ph sz="half" idx="1"/>
          </p:nvPr>
        </p:nvSpPr>
        <p:spPr>
          <a:xfrm>
            <a:off x="623635" y="1412776"/>
            <a:ext cx="10963473" cy="589190"/>
          </a:xfrm>
        </p:spPr>
        <p:txBody>
          <a:bodyPr/>
          <a:lstStyle/>
          <a:p>
            <a:r>
              <a:rPr lang="en-US" altLang="zh-CN" dirty="0">
                <a:latin typeface="Gill Sans MT" panose="020B0502020104020203" pitchFamily="34" charset="0"/>
              </a:rPr>
              <a:t>KL</a:t>
            </a:r>
            <a:r>
              <a:rPr lang="zh-CN" altLang="en-US" dirty="0">
                <a:latin typeface="Gill Sans MT" panose="020B0502020104020203" pitchFamily="34" charset="0"/>
              </a:rPr>
              <a:t>散度校准法也叫相对熵，其中</a:t>
            </a:r>
            <a:r>
              <a:rPr lang="en-US" altLang="zh-CN" dirty="0">
                <a:latin typeface="Gill Sans MT" panose="020B0502020104020203" pitchFamily="34" charset="0"/>
              </a:rPr>
              <a:t>p</a:t>
            </a:r>
            <a:r>
              <a:rPr lang="zh-CN" altLang="en-US" dirty="0">
                <a:latin typeface="Gill Sans MT" panose="020B0502020104020203" pitchFamily="34" charset="0"/>
              </a:rPr>
              <a:t>表示真实分布，</a:t>
            </a:r>
            <a:r>
              <a:rPr lang="en-US" altLang="zh-CN" dirty="0">
                <a:latin typeface="Gill Sans MT" panose="020B0502020104020203" pitchFamily="34" charset="0"/>
              </a:rPr>
              <a:t>q</a:t>
            </a:r>
            <a:r>
              <a:rPr lang="zh-CN" altLang="en-US" dirty="0">
                <a:latin typeface="Gill Sans MT" panose="020B0502020104020203" pitchFamily="34" charset="0"/>
              </a:rPr>
              <a:t>表示非真实分布或</a:t>
            </a:r>
            <a:r>
              <a:rPr lang="en-US" altLang="zh-CN" dirty="0">
                <a:latin typeface="Gill Sans MT" panose="020B0502020104020203" pitchFamily="34" charset="0"/>
              </a:rPr>
              <a:t>p</a:t>
            </a:r>
            <a:r>
              <a:rPr lang="zh-CN" altLang="en-US" dirty="0">
                <a:latin typeface="Gill Sans MT" panose="020B0502020104020203" pitchFamily="34" charset="0"/>
              </a:rPr>
              <a:t>的近似分布：</a:t>
            </a:r>
            <a:endParaRPr kumimoji="1" lang="zh-CN" alt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048CBB3-9730-044E-83F9-894C3CCEAFDC}"/>
                  </a:ext>
                </a:extLst>
              </p:cNvPr>
              <p:cNvSpPr/>
              <p:nvPr/>
            </p:nvSpPr>
            <p:spPr>
              <a:xfrm>
                <a:off x="4044453" y="2204864"/>
                <a:ext cx="4107856" cy="7693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𝐾𝐿</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𝑓</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𝑞</m:t>
                          </m:r>
                        </m:sub>
                      </m:sSub>
                      <m:r>
                        <a:rPr lang="zh-CN" altLang="en-US" i="0">
                          <a:latin typeface="Cambria Math" panose="02040503050406030204" pitchFamily="18" charset="0"/>
                        </a:rPr>
                        <m:t>)=</m:t>
                      </m:r>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𝑁</m:t>
                          </m:r>
                        </m:sup>
                        <m:e>
                          <m:r>
                            <a:rPr lang="zh-CN" altLang="en-US" i="1">
                              <a:latin typeface="Cambria Math" panose="02040503050406030204" pitchFamily="18" charset="0"/>
                            </a:rPr>
                            <m:t>𝑃</m:t>
                          </m:r>
                          <m:d>
                            <m:dPr>
                              <m:ctrlPr>
                                <a:rPr lang="zh-CN" altLang="en-US" i="1">
                                  <a:latin typeface="Cambria Math" panose="02040503050406030204" pitchFamily="18" charset="0"/>
                                </a:rPr>
                              </m:ctrlPr>
                            </m:dPr>
                            <m:e>
                              <m:r>
                                <a:rPr lang="zh-CN" altLang="en-US" i="1">
                                  <a:latin typeface="Cambria Math" panose="02040503050406030204" pitchFamily="18" charset="0"/>
                                </a:rPr>
                                <m:t>𝑖</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𝑙𝑜𝑔</m:t>
                              </m:r>
                            </m:e>
                            <m:sub>
                              <m:r>
                                <a:rPr lang="zh-CN" altLang="en-US" i="0">
                                  <a:latin typeface="Cambria Math" panose="02040503050406030204" pitchFamily="18" charset="0"/>
                                </a:rPr>
                                <m:t>2</m:t>
                              </m:r>
                            </m:sub>
                          </m:sSub>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𝑓</m:t>
                                      </m:r>
                                    </m:sub>
                                  </m:sSub>
                                  <m:r>
                                    <a:rPr lang="zh-CN" altLang="en-US" i="0">
                                      <a:latin typeface="Cambria Math" panose="02040503050406030204" pitchFamily="18" charset="0"/>
                                    </a:rPr>
                                    <m:t>(</m:t>
                                  </m:r>
                                  <m:r>
                                    <a:rPr lang="zh-CN" altLang="en-US" i="1">
                                      <a:latin typeface="Cambria Math" panose="02040503050406030204" pitchFamily="18" charset="0"/>
                                    </a:rPr>
                                    <m:t>𝑖</m:t>
                                  </m:r>
                                </m:e>
                              </m:d>
                            </m:num>
                            <m:den>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𝑄</m:t>
                                      </m:r>
                                    </m:e>
                                    <m:sub>
                                      <m:r>
                                        <a:rPr lang="zh-CN" altLang="en-US" i="1">
                                          <a:latin typeface="Cambria Math" panose="02040503050406030204" pitchFamily="18" charset="0"/>
                                        </a:rPr>
                                        <m:t>𝑞</m:t>
                                      </m:r>
                                    </m:sub>
                                  </m:sSub>
                                  <m:r>
                                    <a:rPr lang="zh-CN" altLang="en-US" i="0">
                                      <a:latin typeface="Cambria Math" panose="02040503050406030204" pitchFamily="18" charset="0"/>
                                    </a:rPr>
                                    <m:t>(</m:t>
                                  </m:r>
                                  <m:r>
                                    <a:rPr lang="zh-CN" altLang="en-US" i="1">
                                      <a:latin typeface="Cambria Math" panose="02040503050406030204" pitchFamily="18" charset="0"/>
                                    </a:rPr>
                                    <m:t>𝑖</m:t>
                                  </m:r>
                                </m:e>
                              </m:d>
                            </m:den>
                          </m:f>
                        </m:e>
                      </m:nary>
                    </m:oMath>
                  </m:oMathPara>
                </a14:m>
                <a:endParaRPr lang="zh-CN" altLang="en-US" dirty="0"/>
              </a:p>
            </p:txBody>
          </p:sp>
        </mc:Choice>
        <mc:Fallback xmlns="">
          <p:sp>
            <p:nvSpPr>
              <p:cNvPr id="4" name="矩形 3">
                <a:extLst>
                  <a:ext uri="{FF2B5EF4-FFF2-40B4-BE49-F238E27FC236}">
                    <a16:creationId xmlns:a16="http://schemas.microsoft.com/office/drawing/2014/main" id="{B048CBB3-9730-044E-83F9-894C3CCEAFDC}"/>
                  </a:ext>
                </a:extLst>
              </p:cNvPr>
              <p:cNvSpPr>
                <a:spLocks noRot="1" noChangeAspect="1" noMove="1" noResize="1" noEditPoints="1" noAdjustHandles="1" noChangeArrowheads="1" noChangeShapeType="1" noTextEdit="1"/>
              </p:cNvSpPr>
              <p:nvPr/>
            </p:nvSpPr>
            <p:spPr>
              <a:xfrm>
                <a:off x="4044453" y="2204864"/>
                <a:ext cx="4107856" cy="769313"/>
              </a:xfrm>
              <a:prstGeom prst="rect">
                <a:avLst/>
              </a:prstGeom>
              <a:blipFill>
                <a:blip r:embed="rId2"/>
                <a:stretch>
                  <a:fillRect t="-114754" r="-7692" b="-175410"/>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3CE99E24-B97B-2743-A822-A7A78FEBE5C4}"/>
              </a:ext>
            </a:extLst>
          </p:cNvPr>
          <p:cNvSpPr txBox="1">
            <a:spLocks/>
          </p:cNvSpPr>
          <p:nvPr/>
        </p:nvSpPr>
        <p:spPr>
          <a:xfrm>
            <a:off x="615851" y="3134404"/>
            <a:ext cx="10963473" cy="1086683"/>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solidFill>
                  <a:srgbClr val="4D4D4D"/>
                </a:solidFill>
                <a:latin typeface="Gill Sans MT" panose="020B0502020104020203" pitchFamily="34" charset="0"/>
              </a:rPr>
              <a:t>相对熵，用来衡量真实分布与非真实分布的差异大小。</a:t>
            </a:r>
            <a:r>
              <a:rPr lang="zh-CN" altLang="en-US" dirty="0">
                <a:latin typeface="Gill Sans MT" panose="020B0502020104020203" pitchFamily="34" charset="0"/>
              </a:rPr>
              <a:t>目的就是改变量化域，实则就是改变真实的分布，并使得修改后得真实分布在量化后与量化前相对熵越小越好。</a:t>
            </a:r>
            <a:endParaRPr lang="zh-CN" altLang="en-US" dirty="0">
              <a:solidFill>
                <a:srgbClr val="4D4D4D"/>
              </a:solidFill>
              <a:latin typeface="Gill Sans MT" panose="020B0502020104020203" pitchFamily="34" charset="0"/>
            </a:endParaRPr>
          </a:p>
        </p:txBody>
      </p:sp>
    </p:spTree>
    <p:extLst>
      <p:ext uri="{BB962C8B-B14F-4D97-AF65-F5344CB8AC3E}">
        <p14:creationId xmlns:p14="http://schemas.microsoft.com/office/powerpoint/2010/main" val="351666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26799-C085-6845-83A7-44C1910CABA1}"/>
              </a:ext>
            </a:extLst>
          </p:cNvPr>
          <p:cNvSpPr>
            <a:spLocks noGrp="1"/>
          </p:cNvSpPr>
          <p:nvPr>
            <p:ph type="title"/>
          </p:nvPr>
        </p:nvSpPr>
        <p:spPr/>
        <p:txBody>
          <a:bodyPr/>
          <a:lstStyle/>
          <a:p>
            <a:r>
              <a:rPr lang="en-US" altLang="zh-CN" dirty="0"/>
              <a:t>KL</a:t>
            </a:r>
            <a:r>
              <a:rPr lang="zh-CN" altLang="en-US" dirty="0"/>
              <a:t>散度校准法：流程</a:t>
            </a:r>
            <a:endParaRPr kumimoji="1" lang="zh-CN" altLang="en-US" dirty="0"/>
          </a:p>
        </p:txBody>
      </p:sp>
      <p:sp>
        <p:nvSpPr>
          <p:cNvPr id="3" name="内容占位符 2">
            <a:extLst>
              <a:ext uri="{FF2B5EF4-FFF2-40B4-BE49-F238E27FC236}">
                <a16:creationId xmlns:a16="http://schemas.microsoft.com/office/drawing/2014/main" id="{AFCA73AA-5CDA-AB4A-81C1-4916B0761BE9}"/>
              </a:ext>
            </a:extLst>
          </p:cNvPr>
          <p:cNvSpPr>
            <a:spLocks noGrp="1"/>
          </p:cNvSpPr>
          <p:nvPr>
            <p:ph sz="half" idx="1"/>
          </p:nvPr>
        </p:nvSpPr>
        <p:spPr/>
        <p:txBody>
          <a:bodyPr/>
          <a:lstStyle/>
          <a:p>
            <a:pPr marL="457200" indent="-457200">
              <a:buFont typeface="+mj-lt"/>
              <a:buAutoNum type="arabicPeriod"/>
            </a:pPr>
            <a:r>
              <a:rPr lang="zh-CN" altLang="en-US" dirty="0">
                <a:latin typeface="Gill Sans MT" panose="020B0502020104020203" pitchFamily="34" charset="0"/>
              </a:rPr>
              <a:t>选取</a:t>
            </a:r>
            <a:r>
              <a:rPr lang="en-US" altLang="zh-CN" dirty="0">
                <a:latin typeface="Gill Sans MT" panose="020B0502020104020203" pitchFamily="34" charset="0"/>
              </a:rPr>
              <a:t>validation</a:t>
            </a:r>
            <a:r>
              <a:rPr lang="zh-CN" altLang="en-US" dirty="0">
                <a:latin typeface="Gill Sans MT" panose="020B0502020104020203" pitchFamily="34" charset="0"/>
              </a:rPr>
              <a:t>数据集中一部分具有代表的数据作为校准数据集 </a:t>
            </a:r>
            <a:r>
              <a:rPr lang="en-US" altLang="zh-CN" dirty="0">
                <a:latin typeface="Gill Sans MT" panose="020B0502020104020203" pitchFamily="34" charset="0"/>
              </a:rPr>
              <a:t>Calibration</a:t>
            </a:r>
            <a:endParaRPr lang="zh-CN" altLang="en-US"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对于校准数据进行</a:t>
            </a:r>
            <a:r>
              <a:rPr lang="en-US" altLang="zh-CN" dirty="0">
                <a:latin typeface="Gill Sans MT" panose="020B0502020104020203" pitchFamily="34" charset="0"/>
              </a:rPr>
              <a:t>FP32</a:t>
            </a:r>
            <a:r>
              <a:rPr lang="zh-CN" altLang="en-US" dirty="0">
                <a:latin typeface="Gill Sans MT" panose="020B0502020104020203" pitchFamily="34" charset="0"/>
              </a:rPr>
              <a:t>的推理，对于每一层</a:t>
            </a:r>
          </a:p>
          <a:p>
            <a:pPr marL="582006" lvl="1" indent="-342900">
              <a:buFont typeface="+mj-lt"/>
              <a:buAutoNum type="arabicPeriod"/>
            </a:pPr>
            <a:r>
              <a:rPr lang="zh-CN" altLang="en-US" dirty="0">
                <a:latin typeface="Gill Sans MT" panose="020B0502020104020203" pitchFamily="34" charset="0"/>
              </a:rPr>
              <a:t>收集</a:t>
            </a:r>
            <a:r>
              <a:rPr lang="en-US" altLang="zh-CN" dirty="0">
                <a:latin typeface="Gill Sans MT" panose="020B0502020104020203" pitchFamily="34" charset="0"/>
              </a:rPr>
              <a:t>activation</a:t>
            </a:r>
            <a:r>
              <a:rPr lang="zh-CN" altLang="en-US" dirty="0">
                <a:latin typeface="Gill Sans MT" panose="020B0502020104020203" pitchFamily="34" charset="0"/>
              </a:rPr>
              <a:t>的分布直方图</a:t>
            </a:r>
          </a:p>
          <a:p>
            <a:pPr marL="582006" lvl="1" indent="-342900">
              <a:buFont typeface="+mj-lt"/>
              <a:buAutoNum type="arabicPeriod"/>
            </a:pPr>
            <a:r>
              <a:rPr lang="zh-CN" altLang="en-US" dirty="0">
                <a:latin typeface="Gill Sans MT" panose="020B0502020104020203" pitchFamily="34" charset="0"/>
              </a:rPr>
              <a:t>使用不同的</a:t>
            </a:r>
            <a:r>
              <a:rPr lang="en-US" altLang="zh-CN" dirty="0">
                <a:latin typeface="Gill Sans MT" panose="020B0502020104020203" pitchFamily="34" charset="0"/>
              </a:rPr>
              <a:t>threshold</a:t>
            </a:r>
            <a:r>
              <a:rPr lang="zh-CN" altLang="en-US" dirty="0">
                <a:latin typeface="Gill Sans MT" panose="020B0502020104020203" pitchFamily="34" charset="0"/>
              </a:rPr>
              <a:t>来生成一定数量的量化好的分布</a:t>
            </a:r>
          </a:p>
          <a:p>
            <a:pPr marL="582006" lvl="1" indent="-342900">
              <a:buFont typeface="+mj-lt"/>
              <a:buAutoNum type="arabicPeriod"/>
            </a:pPr>
            <a:r>
              <a:rPr lang="zh-CN" altLang="en-US" dirty="0">
                <a:latin typeface="Gill Sans MT" panose="020B0502020104020203" pitchFamily="34" charset="0"/>
              </a:rPr>
              <a:t>计算量化好的分布与</a:t>
            </a:r>
            <a:r>
              <a:rPr lang="en-US" altLang="zh-CN" dirty="0">
                <a:latin typeface="Gill Sans MT" panose="020B0502020104020203" pitchFamily="34" charset="0"/>
              </a:rPr>
              <a:t>FP32</a:t>
            </a:r>
            <a:r>
              <a:rPr lang="zh-CN" altLang="en-US" dirty="0">
                <a:latin typeface="Gill Sans MT" panose="020B0502020104020203" pitchFamily="34" charset="0"/>
              </a:rPr>
              <a:t>分布的</a:t>
            </a:r>
            <a:r>
              <a:rPr lang="en-US" altLang="zh-CN" dirty="0">
                <a:latin typeface="Gill Sans MT" panose="020B0502020104020203" pitchFamily="34" charset="0"/>
              </a:rPr>
              <a:t>KL divergence</a:t>
            </a:r>
            <a:r>
              <a:rPr lang="zh-CN" altLang="en-US" dirty="0">
                <a:latin typeface="Gill Sans MT" panose="020B0502020104020203" pitchFamily="34" charset="0"/>
              </a:rPr>
              <a:t>，并选取使</a:t>
            </a:r>
            <a:r>
              <a:rPr lang="en-US" altLang="zh-CN" dirty="0">
                <a:latin typeface="Gill Sans MT" panose="020B0502020104020203" pitchFamily="34" charset="0"/>
              </a:rPr>
              <a:t>KL</a:t>
            </a:r>
            <a:r>
              <a:rPr lang="zh-CN" altLang="en-US" dirty="0">
                <a:latin typeface="Gill Sans MT" panose="020B0502020104020203" pitchFamily="34" charset="0"/>
              </a:rPr>
              <a:t>最小的</a:t>
            </a:r>
            <a:r>
              <a:rPr lang="en-US" altLang="zh-CN" dirty="0">
                <a:latin typeface="Gill Sans MT" panose="020B0502020104020203" pitchFamily="34" charset="0"/>
              </a:rPr>
              <a:t>threshold</a:t>
            </a:r>
            <a:r>
              <a:rPr lang="zh-CN" altLang="en-US" dirty="0">
                <a:latin typeface="Gill Sans MT" panose="020B0502020104020203" pitchFamily="34" charset="0"/>
              </a:rPr>
              <a:t>作为</a:t>
            </a:r>
            <a:r>
              <a:rPr lang="en-US" altLang="zh-CN" dirty="0">
                <a:latin typeface="Gill Sans MT" panose="020B0502020104020203" pitchFamily="34" charset="0"/>
              </a:rPr>
              <a:t>saturation</a:t>
            </a:r>
            <a:r>
              <a:rPr lang="zh-CN" altLang="en-US" dirty="0">
                <a:latin typeface="Gill Sans MT" panose="020B0502020104020203" pitchFamily="34" charset="0"/>
              </a:rPr>
              <a:t>的阈值</a:t>
            </a:r>
            <a:endParaRPr kumimoji="1" lang="en-US" altLang="zh-CN" dirty="0">
              <a:latin typeface="Gill Sans MT" panose="020B0502020104020203" pitchFamily="34" charset="0"/>
            </a:endParaRPr>
          </a:p>
          <a:p>
            <a:pPr marL="0" indent="0">
              <a:buNone/>
            </a:pP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pPr marL="0" indent="0">
              <a:buNone/>
            </a:pPr>
            <a:r>
              <a:rPr lang="zh-CN" altLang="en-US" dirty="0">
                <a:latin typeface="Gill Sans MT" panose="020B0502020104020203" pitchFamily="34" charset="0"/>
              </a:rPr>
              <a:t>通俗地理解，算法收集激活</a:t>
            </a:r>
            <a:r>
              <a:rPr lang="en-US" altLang="zh-CN" dirty="0">
                <a:latin typeface="Gill Sans MT" panose="020B0502020104020203" pitchFamily="34" charset="0"/>
              </a:rPr>
              <a:t>Act</a:t>
            </a:r>
            <a:r>
              <a:rPr lang="zh-CN" altLang="en-US" dirty="0">
                <a:latin typeface="Gill Sans MT" panose="020B0502020104020203" pitchFamily="34" charset="0"/>
              </a:rPr>
              <a:t>直方图，并生成一组具有不同阈值的</a:t>
            </a:r>
            <a:r>
              <a:rPr lang="en-US" altLang="zh-CN" dirty="0">
                <a:latin typeface="Gill Sans MT" panose="020B0502020104020203" pitchFamily="34" charset="0"/>
              </a:rPr>
              <a:t>8</a:t>
            </a:r>
            <a:r>
              <a:rPr lang="zh-CN" altLang="en-US" dirty="0">
                <a:latin typeface="Gill Sans MT" panose="020B0502020104020203" pitchFamily="34" charset="0"/>
              </a:rPr>
              <a:t>位表示法，选择具有最少</a:t>
            </a:r>
            <a:r>
              <a:rPr lang="en-US" altLang="zh-CN" dirty="0">
                <a:latin typeface="Gill Sans MT" panose="020B0502020104020203" pitchFamily="34" charset="0"/>
              </a:rPr>
              <a:t>kl</a:t>
            </a:r>
            <a:r>
              <a:rPr lang="zh-CN" altLang="en-US" dirty="0">
                <a:latin typeface="Gill Sans MT" panose="020B0502020104020203" pitchFamily="34" charset="0"/>
              </a:rPr>
              <a:t>散度的表示；此时的 </a:t>
            </a:r>
            <a:r>
              <a:rPr lang="en-US" altLang="zh-CN" dirty="0">
                <a:latin typeface="Gill Sans MT" panose="020B0502020104020203" pitchFamily="34" charset="0"/>
              </a:rPr>
              <a:t>kl</a:t>
            </a:r>
            <a:r>
              <a:rPr lang="zh-CN" altLang="en-US" dirty="0">
                <a:latin typeface="Gill Sans MT" panose="020B0502020104020203" pitchFamily="34" charset="0"/>
              </a:rPr>
              <a:t> 散度在参考分布（</a:t>
            </a:r>
            <a:r>
              <a:rPr lang="en-US" altLang="zh-CN" dirty="0">
                <a:latin typeface="Gill Sans MT" panose="020B0502020104020203" pitchFamily="34" charset="0"/>
              </a:rPr>
              <a:t>FP32</a:t>
            </a:r>
            <a:r>
              <a:rPr lang="zh-CN" altLang="en-US" dirty="0">
                <a:latin typeface="Gill Sans MT" panose="020B0502020104020203" pitchFamily="34" charset="0"/>
              </a:rPr>
              <a:t>激活）和量化分布之间（即</a:t>
            </a:r>
            <a:r>
              <a:rPr lang="en-US" altLang="zh-CN" dirty="0">
                <a:latin typeface="Gill Sans MT" panose="020B0502020104020203" pitchFamily="34" charset="0"/>
              </a:rPr>
              <a:t>8</a:t>
            </a:r>
            <a:r>
              <a:rPr lang="zh-CN" altLang="en-US" dirty="0">
                <a:latin typeface="Gill Sans MT" panose="020B0502020104020203" pitchFamily="34" charset="0"/>
              </a:rPr>
              <a:t>位量化激活）之间。</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151048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26799-C085-6845-83A7-44C1910CABA1}"/>
              </a:ext>
            </a:extLst>
          </p:cNvPr>
          <p:cNvSpPr>
            <a:spLocks noGrp="1"/>
          </p:cNvSpPr>
          <p:nvPr>
            <p:ph type="title"/>
          </p:nvPr>
        </p:nvSpPr>
        <p:spPr/>
        <p:txBody>
          <a:bodyPr/>
          <a:lstStyle/>
          <a:p>
            <a:r>
              <a:rPr lang="en-US" altLang="zh-CN" dirty="0"/>
              <a:t>KL</a:t>
            </a:r>
            <a:r>
              <a:rPr lang="zh-CN" altLang="en-US" dirty="0"/>
              <a:t>散度校准法：流程</a:t>
            </a:r>
            <a:endParaRPr kumimoji="1" lang="zh-CN" altLang="en-US" dirty="0"/>
          </a:p>
        </p:txBody>
      </p:sp>
      <p:graphicFrame>
        <p:nvGraphicFramePr>
          <p:cNvPr id="5" name="表格 4">
            <a:extLst>
              <a:ext uri="{FF2B5EF4-FFF2-40B4-BE49-F238E27FC236}">
                <a16:creationId xmlns:a16="http://schemas.microsoft.com/office/drawing/2014/main" id="{5F87150E-B1B4-3941-A7FA-851F051B0086}"/>
              </a:ext>
            </a:extLst>
          </p:cNvPr>
          <p:cNvGraphicFramePr>
            <a:graphicFrameLocks noGrp="1"/>
          </p:cNvGraphicFramePr>
          <p:nvPr>
            <p:extLst>
              <p:ext uri="{D42A27DB-BD31-4B8C-83A1-F6EECF244321}">
                <p14:modId xmlns:p14="http://schemas.microsoft.com/office/powerpoint/2010/main" val="903639483"/>
              </p:ext>
            </p:extLst>
          </p:nvPr>
        </p:nvGraphicFramePr>
        <p:xfrm>
          <a:off x="1057821" y="1628800"/>
          <a:ext cx="9721080" cy="2323656"/>
        </p:xfrm>
        <a:graphic>
          <a:graphicData uri="http://schemas.openxmlformats.org/drawingml/2006/table">
            <a:tbl>
              <a:tblPr firstRow="1" bandRow="1">
                <a:tableStyleId>{EB344D84-9AFB-497E-A393-DC336BA19D2E}</a:tableStyleId>
              </a:tblPr>
              <a:tblGrid>
                <a:gridCol w="9721080">
                  <a:extLst>
                    <a:ext uri="{9D8B030D-6E8A-4147-A177-3AD203B41FA5}">
                      <a16:colId xmlns:a16="http://schemas.microsoft.com/office/drawing/2014/main" val="1776095860"/>
                    </a:ext>
                  </a:extLst>
                </a:gridCol>
              </a:tblGrid>
              <a:tr h="370840">
                <a:tc>
                  <a:txBody>
                    <a:bodyPr/>
                    <a:lstStyle/>
                    <a:p>
                      <a:pPr marL="457200" indent="-457200">
                        <a:lnSpc>
                          <a:spcPct val="150000"/>
                        </a:lnSpc>
                        <a:buFont typeface="Arial" panose="020B0604020202020204" pitchFamily="34" charset="0"/>
                        <a:buChar char="•"/>
                      </a:pPr>
                      <a:r>
                        <a:rPr lang="en-US" altLang="zh-CN" sz="2000" b="0" dirty="0">
                          <a:solidFill>
                            <a:srgbClr val="374154"/>
                          </a:solidFill>
                          <a:latin typeface="Gill Sans MT" panose="020B0502020104020203" pitchFamily="34" charset="0"/>
                        </a:rPr>
                        <a:t>Run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FP32</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inference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Calibration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Dataset.</a:t>
                      </a:r>
                    </a:p>
                    <a:p>
                      <a:pPr marL="457200" indent="-457200">
                        <a:lnSpc>
                          <a:spcPct val="150000"/>
                        </a:lnSpc>
                        <a:buFont typeface="Arial" panose="020B0604020202020204" pitchFamily="34" charset="0"/>
                        <a:buChar char="•"/>
                      </a:pPr>
                      <a:r>
                        <a:rPr kumimoji="1" lang="en-US" altLang="zh-CN" sz="2000" b="0" dirty="0">
                          <a:solidFill>
                            <a:srgbClr val="374154"/>
                          </a:solidFill>
                          <a:latin typeface="Gill Sans MT" panose="020B0502020104020203" pitchFamily="34" charset="0"/>
                        </a:rPr>
                        <a:t>For</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each</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Layer:</a:t>
                      </a:r>
                    </a:p>
                    <a:p>
                      <a:pPr marL="694190" lvl="1" indent="-457200">
                        <a:lnSpc>
                          <a:spcPct val="150000"/>
                        </a:lnSpc>
                        <a:buFont typeface="Arial" panose="020B0604020202020204" pitchFamily="34" charset="0"/>
                        <a:buChar char="•"/>
                      </a:pPr>
                      <a:r>
                        <a:rPr kumimoji="1" lang="en-US" altLang="zh-CN" sz="2000" b="0" dirty="0">
                          <a:solidFill>
                            <a:srgbClr val="374154"/>
                          </a:solidFill>
                          <a:latin typeface="Gill Sans MT" panose="020B0502020104020203" pitchFamily="34" charset="0"/>
                        </a:rPr>
                        <a:t>collect</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histograms</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of</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activations.</a:t>
                      </a:r>
                    </a:p>
                    <a:p>
                      <a:pPr marL="694190" lvl="1" indent="-457200">
                        <a:lnSpc>
                          <a:spcPct val="150000"/>
                        </a:lnSpc>
                        <a:buFont typeface="Arial" panose="020B0604020202020204" pitchFamily="34" charset="0"/>
                        <a:buChar char="•"/>
                      </a:pPr>
                      <a:r>
                        <a:rPr kumimoji="1" lang="en-US" altLang="zh-CN" sz="2000" b="0" dirty="0">
                          <a:solidFill>
                            <a:srgbClr val="374154"/>
                          </a:solidFill>
                          <a:latin typeface="Gill Sans MT" panose="020B0502020104020203" pitchFamily="34" charset="0"/>
                        </a:rPr>
                        <a:t>generate</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many</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quantized</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distributions</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with</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different</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saturation</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thresholds.</a:t>
                      </a:r>
                    </a:p>
                    <a:p>
                      <a:pPr marL="694190" lvl="1" indent="-457200">
                        <a:lnSpc>
                          <a:spcPct val="150000"/>
                        </a:lnSpc>
                        <a:buFont typeface="Arial" panose="020B0604020202020204" pitchFamily="34" charset="0"/>
                        <a:buChar char="•"/>
                      </a:pPr>
                      <a:r>
                        <a:rPr kumimoji="1" lang="en-US" altLang="zh-CN" sz="2000" b="0" dirty="0">
                          <a:solidFill>
                            <a:srgbClr val="374154"/>
                          </a:solidFill>
                          <a:latin typeface="Gill Sans MT" panose="020B0502020104020203" pitchFamily="34" charset="0"/>
                        </a:rPr>
                        <a:t>pick</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threshold</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which</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minimizes</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KL</a:t>
                      </a:r>
                      <a:r>
                        <a:rPr kumimoji="1" lang="zh-CN" altLang="en-US" sz="2000" b="0" dirty="0">
                          <a:solidFill>
                            <a:srgbClr val="374154"/>
                          </a:solidFill>
                          <a:latin typeface="Gill Sans MT" panose="020B0502020104020203" pitchFamily="34" charset="0"/>
                        </a:rPr>
                        <a:t> </a:t>
                      </a:r>
                      <a:r>
                        <a:rPr kumimoji="1" lang="en-US" altLang="zh-CN" sz="2000" b="0" dirty="0">
                          <a:solidFill>
                            <a:srgbClr val="374154"/>
                          </a:solidFill>
                          <a:latin typeface="Gill Sans MT" panose="020B0502020104020203" pitchFamily="34" charset="0"/>
                        </a:rPr>
                        <a:t>divergence(</a:t>
                      </a:r>
                      <a:r>
                        <a:rPr kumimoji="1" lang="en-US" altLang="zh-CN" sz="2000" b="0" dirty="0" err="1">
                          <a:solidFill>
                            <a:srgbClr val="374154"/>
                          </a:solidFill>
                          <a:latin typeface="Gill Sans MT" panose="020B0502020104020203" pitchFamily="34" charset="0"/>
                        </a:rPr>
                        <a:t>ref_divergence</a:t>
                      </a:r>
                      <a:r>
                        <a:rPr kumimoji="1" lang="en-US" altLang="zh-CN" sz="2000" b="0" dirty="0">
                          <a:solidFill>
                            <a:srgbClr val="374154"/>
                          </a:solidFill>
                          <a:latin typeface="Gill Sans MT" panose="020B0502020104020203" pitchFamily="34" charset="0"/>
                        </a:rPr>
                        <a:t>,</a:t>
                      </a:r>
                      <a:r>
                        <a:rPr kumimoji="1" lang="zh-CN" altLang="en-US" sz="2000" b="0" dirty="0">
                          <a:solidFill>
                            <a:srgbClr val="374154"/>
                          </a:solidFill>
                          <a:latin typeface="Gill Sans MT" panose="020B0502020104020203" pitchFamily="34" charset="0"/>
                        </a:rPr>
                        <a:t> </a:t>
                      </a:r>
                      <a:r>
                        <a:rPr kumimoji="1" lang="en-US" altLang="zh-CN" sz="2000" b="0" dirty="0" err="1">
                          <a:solidFill>
                            <a:srgbClr val="374154"/>
                          </a:solidFill>
                          <a:latin typeface="Gill Sans MT" panose="020B0502020104020203" pitchFamily="34" charset="0"/>
                        </a:rPr>
                        <a:t>quant_divergence</a:t>
                      </a:r>
                      <a:r>
                        <a:rPr kumimoji="1" lang="en-US" altLang="zh-CN" sz="2000" b="0" dirty="0">
                          <a:solidFill>
                            <a:srgbClr val="374154"/>
                          </a:solidFill>
                          <a:latin typeface="Gill Sans MT" panose="020B0502020104020203" pitchFamily="34" charset="0"/>
                        </a:rPr>
                        <a:t>).</a:t>
                      </a:r>
                      <a:endParaRPr kumimoji="1" lang="zh-CN" altLang="en-US" sz="2000" b="0" dirty="0">
                        <a:solidFill>
                          <a:srgbClr val="374154"/>
                        </a:solidFill>
                        <a:latin typeface="Gill Sans MT" panose="020B0502020104020203" pitchFamily="34" charset="0"/>
                      </a:endParaRPr>
                    </a:p>
                  </a:txBody>
                  <a:tcPr/>
                </a:tc>
                <a:extLst>
                  <a:ext uri="{0D108BD9-81ED-4DB2-BD59-A6C34878D82A}">
                    <a16:rowId xmlns:a16="http://schemas.microsoft.com/office/drawing/2014/main" val="3712610550"/>
                  </a:ext>
                </a:extLst>
              </a:tr>
            </a:tbl>
          </a:graphicData>
        </a:graphic>
      </p:graphicFrame>
      <p:sp>
        <p:nvSpPr>
          <p:cNvPr id="8" name="矩形 7">
            <a:extLst>
              <a:ext uri="{FF2B5EF4-FFF2-40B4-BE49-F238E27FC236}">
                <a16:creationId xmlns:a16="http://schemas.microsoft.com/office/drawing/2014/main" id="{01A73E3E-E03C-354B-9B51-F1F5F968C097}"/>
              </a:ext>
            </a:extLst>
          </p:cNvPr>
          <p:cNvSpPr/>
          <p:nvPr/>
        </p:nvSpPr>
        <p:spPr>
          <a:xfrm>
            <a:off x="769789" y="4517691"/>
            <a:ext cx="10657184" cy="1423018"/>
          </a:xfrm>
          <a:prstGeom prst="rect">
            <a:avLst/>
          </a:prstGeom>
        </p:spPr>
        <p:txBody>
          <a:bodyPr wrap="square">
            <a:spAutoFit/>
          </a:bodyPr>
          <a:lstStyle/>
          <a:p>
            <a:pPr marL="342900" indent="-342900">
              <a:lnSpc>
                <a:spcPct val="150000"/>
              </a:lnSpc>
              <a:buClr>
                <a:srgbClr val="4E9AEE"/>
              </a:buClr>
              <a:buFont typeface="Arial" panose="020B0604020202020204" pitchFamily="34" charset="0"/>
              <a:buChar char="•"/>
            </a:pPr>
            <a:r>
              <a:rPr lang="zh-CN" altLang="en-US" sz="2000" dirty="0">
                <a:solidFill>
                  <a:srgbClr val="374154"/>
                </a:solidFill>
                <a:latin typeface="Gill Sans MT" panose="020B0502020104020203" pitchFamily="34" charset="0"/>
                <a:ea typeface="Microsoft YaHei" panose="020B0503020204020204" pitchFamily="34" charset="-122"/>
              </a:rPr>
              <a:t>需要准备小批量数据（</a:t>
            </a:r>
            <a:r>
              <a:rPr lang="en-US" altLang="zh-CN" sz="2000" dirty="0">
                <a:solidFill>
                  <a:srgbClr val="374154"/>
                </a:solidFill>
                <a:latin typeface="Gill Sans MT" panose="020B0502020104020203" pitchFamily="34" charset="0"/>
                <a:ea typeface="Microsoft YaHei" panose="020B0503020204020204" pitchFamily="34" charset="-122"/>
              </a:rPr>
              <a:t>500~1000</a:t>
            </a:r>
            <a:r>
              <a:rPr lang="zh-CN" altLang="en-US" sz="2000" dirty="0">
                <a:solidFill>
                  <a:srgbClr val="374154"/>
                </a:solidFill>
                <a:latin typeface="Gill Sans MT" panose="020B0502020104020203" pitchFamily="34" charset="0"/>
                <a:ea typeface="Microsoft YaHei" panose="020B0503020204020204" pitchFamily="34" charset="-122"/>
              </a:rPr>
              <a:t>张图片）校准用的数据集；</a:t>
            </a:r>
          </a:p>
          <a:p>
            <a:pPr marL="342900" indent="-342900">
              <a:lnSpc>
                <a:spcPct val="150000"/>
              </a:lnSpc>
              <a:buClr>
                <a:srgbClr val="4E9AEE"/>
              </a:buClr>
              <a:buFont typeface="Arial" panose="020B0604020202020204" pitchFamily="34" charset="0"/>
              <a:buChar char="•"/>
            </a:pPr>
            <a:r>
              <a:rPr lang="zh-CN" altLang="en-US" sz="2000" dirty="0">
                <a:solidFill>
                  <a:srgbClr val="374154"/>
                </a:solidFill>
                <a:latin typeface="Gill Sans MT" panose="020B0502020104020203" pitchFamily="34" charset="0"/>
                <a:ea typeface="Microsoft YaHei" panose="020B0503020204020204" pitchFamily="34" charset="-122"/>
              </a:rPr>
              <a:t>使用校准数据集在</a:t>
            </a:r>
            <a:r>
              <a:rPr lang="en-US" altLang="zh-CN" sz="2000" dirty="0">
                <a:solidFill>
                  <a:srgbClr val="374154"/>
                </a:solidFill>
                <a:latin typeface="Gill Sans MT" panose="020B0502020104020203" pitchFamily="34" charset="0"/>
                <a:ea typeface="Microsoft YaHei" panose="020B0503020204020204" pitchFamily="34" charset="-122"/>
              </a:rPr>
              <a:t>FP32</a:t>
            </a:r>
            <a:r>
              <a:rPr lang="zh-CN" altLang="en-US" sz="2000" dirty="0">
                <a:solidFill>
                  <a:srgbClr val="374154"/>
                </a:solidFill>
                <a:latin typeface="Gill Sans MT" panose="020B0502020104020203" pitchFamily="34" charset="0"/>
                <a:ea typeface="Microsoft YaHei" panose="020B0503020204020204" pitchFamily="34" charset="-122"/>
              </a:rPr>
              <a:t>精度的网络下推理，并收集激活值的直方图；</a:t>
            </a:r>
          </a:p>
          <a:p>
            <a:pPr marL="342900" indent="-342900">
              <a:lnSpc>
                <a:spcPct val="150000"/>
              </a:lnSpc>
              <a:buClr>
                <a:srgbClr val="4E9AEE"/>
              </a:buClr>
              <a:buFont typeface="Arial" panose="020B0604020202020204" pitchFamily="34" charset="0"/>
              <a:buChar char="•"/>
            </a:pPr>
            <a:r>
              <a:rPr lang="zh-CN" altLang="en-US" sz="2000" dirty="0">
                <a:solidFill>
                  <a:srgbClr val="374154"/>
                </a:solidFill>
                <a:latin typeface="Gill Sans MT" panose="020B0502020104020203" pitchFamily="34" charset="0"/>
                <a:ea typeface="Microsoft YaHei" panose="020B0503020204020204" pitchFamily="34" charset="-122"/>
              </a:rPr>
              <a:t>不断调整阈值，并计算相对熵，得到最优解</a:t>
            </a:r>
          </a:p>
        </p:txBody>
      </p:sp>
    </p:spTree>
    <p:extLst>
      <p:ext uri="{BB962C8B-B14F-4D97-AF65-F5344CB8AC3E}">
        <p14:creationId xmlns:p14="http://schemas.microsoft.com/office/powerpoint/2010/main" val="243911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861158-8DC6-DE4E-BE7C-0F02AEB51E38}"/>
              </a:ext>
            </a:extLst>
          </p:cNvPr>
          <p:cNvSpPr>
            <a:spLocks noGrp="1"/>
          </p:cNvSpPr>
          <p:nvPr>
            <p:ph type="title"/>
          </p:nvPr>
        </p:nvSpPr>
        <p:spPr/>
        <p:txBody>
          <a:bodyPr/>
          <a:lstStyle/>
          <a:p>
            <a:r>
              <a:rPr lang="en-US" altLang="zh-CN" dirty="0"/>
              <a:t>KL</a:t>
            </a:r>
            <a:r>
              <a:rPr lang="zh-CN" altLang="en-US" dirty="0"/>
              <a:t>散度校准法：实现</a:t>
            </a:r>
            <a:endParaRPr kumimoji="1" lang="zh-CN" altLang="en-US" dirty="0"/>
          </a:p>
        </p:txBody>
      </p:sp>
      <p:graphicFrame>
        <p:nvGraphicFramePr>
          <p:cNvPr id="5" name="表格 4">
            <a:extLst>
              <a:ext uri="{FF2B5EF4-FFF2-40B4-BE49-F238E27FC236}">
                <a16:creationId xmlns:a16="http://schemas.microsoft.com/office/drawing/2014/main" id="{3A41B88E-9E6F-C045-850C-8B05F17E3898}"/>
              </a:ext>
            </a:extLst>
          </p:cNvPr>
          <p:cNvGraphicFramePr>
            <a:graphicFrameLocks noGrp="1"/>
          </p:cNvGraphicFramePr>
          <p:nvPr>
            <p:extLst>
              <p:ext uri="{D42A27DB-BD31-4B8C-83A1-F6EECF244321}">
                <p14:modId xmlns:p14="http://schemas.microsoft.com/office/powerpoint/2010/main" val="4093537461"/>
              </p:ext>
            </p:extLst>
          </p:nvPr>
        </p:nvGraphicFramePr>
        <p:xfrm>
          <a:off x="623635" y="1298335"/>
          <a:ext cx="10803338" cy="4968240"/>
        </p:xfrm>
        <a:graphic>
          <a:graphicData uri="http://schemas.openxmlformats.org/drawingml/2006/table">
            <a:tbl>
              <a:tblPr firstRow="1" bandRow="1">
                <a:tableStyleId>{EB344D84-9AFB-497E-A393-DC336BA19D2E}</a:tableStyleId>
              </a:tblPr>
              <a:tblGrid>
                <a:gridCol w="10803338">
                  <a:extLst>
                    <a:ext uri="{9D8B030D-6E8A-4147-A177-3AD203B41FA5}">
                      <a16:colId xmlns:a16="http://schemas.microsoft.com/office/drawing/2014/main" val="1776095860"/>
                    </a:ext>
                  </a:extLst>
                </a:gridCol>
              </a:tblGrid>
              <a:tr h="370840">
                <a:tc>
                  <a:txBody>
                    <a:bodyPr/>
                    <a:lstStyle/>
                    <a:p>
                      <a:pPr marL="0" indent="0">
                        <a:buNone/>
                      </a:pPr>
                      <a:r>
                        <a:rPr lang="en-US" altLang="zh-CN" sz="2000" b="1" dirty="0">
                          <a:solidFill>
                            <a:srgbClr val="374154"/>
                          </a:solidFill>
                          <a:latin typeface="Gill Sans MT" panose="020B0502020104020203" pitchFamily="34" charset="0"/>
                        </a:rPr>
                        <a:t>Input:</a:t>
                      </a:r>
                      <a:r>
                        <a:rPr lang="zh-CN" altLang="en-US" sz="2000" b="1"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FP32</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histogram</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H</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with</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2048</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bins:</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bin[0],</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bin[2047]</a:t>
                      </a:r>
                    </a:p>
                    <a:p>
                      <a:pPr marL="0" indent="0">
                        <a:buNone/>
                      </a:pPr>
                      <a:endParaRPr lang="en-US" altLang="zh-CN" sz="2000" b="0" dirty="0">
                        <a:solidFill>
                          <a:srgbClr val="374154"/>
                        </a:solidFill>
                        <a:latin typeface="Gill Sans MT" panose="020B0502020104020203" pitchFamily="34" charset="0"/>
                      </a:endParaRPr>
                    </a:p>
                    <a:p>
                      <a:pPr marL="0" indent="0">
                        <a:buNone/>
                      </a:pPr>
                      <a:r>
                        <a:rPr lang="en-US" altLang="zh-CN" sz="2000" b="1" dirty="0">
                          <a:solidFill>
                            <a:srgbClr val="374154"/>
                          </a:solidFill>
                          <a:latin typeface="Gill Sans MT" panose="020B0502020104020203" pitchFamily="34" charset="0"/>
                        </a:rPr>
                        <a:t>For</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range(128,</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2048):</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reference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P</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[bin[0],</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bin[i-1]]</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outliers</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count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sum(bin[i],</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bin[i+1],</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bin[2047])</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reference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P[i-1]</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outliers</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count</a:t>
                      </a:r>
                      <a:r>
                        <a:rPr lang="zh-CN" altLang="en-US" sz="2000" b="0" dirty="0">
                          <a:solidFill>
                            <a:srgbClr val="374154"/>
                          </a:solidFill>
                          <a:latin typeface="Gill Sans MT" panose="020B0502020104020203" pitchFamily="34" charset="0"/>
                        </a:rPr>
                        <a:t> </a:t>
                      </a:r>
                      <a:endParaRPr lang="en-US" altLang="zh-CN" sz="2000" b="0" dirty="0">
                        <a:solidFill>
                          <a:srgbClr val="374154"/>
                        </a:solidFill>
                        <a:latin typeface="Gill Sans MT" panose="020B0502020104020203" pitchFamily="34" charset="0"/>
                      </a:endParaRP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P</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sum(P)</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candidate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Q</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quantize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[bin[0],</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bin[i-1]]</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into</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128</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levels</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expand</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candidate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Q</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to</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bins</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Q</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sum(Q)</a:t>
                      </a:r>
                    </a:p>
                    <a:p>
                      <a:pPr marL="0" indent="0">
                        <a:buNone/>
                      </a:pP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divergence[i]</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KL</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divergence(reference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P,</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candidate</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distribution</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Q)</a:t>
                      </a:r>
                    </a:p>
                    <a:p>
                      <a:pPr marL="0" indent="0">
                        <a:buNone/>
                      </a:pPr>
                      <a:r>
                        <a:rPr lang="en-US" altLang="zh-CN" sz="2000" b="1" dirty="0">
                          <a:solidFill>
                            <a:srgbClr val="374154"/>
                          </a:solidFill>
                          <a:latin typeface="Gill Sans MT" panose="020B0502020104020203" pitchFamily="34" charset="0"/>
                        </a:rPr>
                        <a:t>End</a:t>
                      </a:r>
                      <a:r>
                        <a:rPr lang="zh-CN" altLang="en-US" sz="2000" b="1" dirty="0">
                          <a:solidFill>
                            <a:srgbClr val="374154"/>
                          </a:solidFill>
                          <a:latin typeface="Gill Sans MT" panose="020B0502020104020203" pitchFamily="34" charset="0"/>
                        </a:rPr>
                        <a:t> </a:t>
                      </a:r>
                      <a:r>
                        <a:rPr lang="en-US" altLang="zh-CN" sz="2000" b="1" dirty="0">
                          <a:solidFill>
                            <a:srgbClr val="374154"/>
                          </a:solidFill>
                          <a:latin typeface="Gill Sans MT" panose="020B0502020104020203" pitchFamily="34" charset="0"/>
                        </a:rPr>
                        <a:t>For</a:t>
                      </a:r>
                    </a:p>
                    <a:p>
                      <a:pPr marL="0" indent="0">
                        <a:buNone/>
                      </a:pPr>
                      <a:endParaRPr lang="en-US" altLang="zh-CN" sz="2000" b="1" dirty="0">
                        <a:solidFill>
                          <a:srgbClr val="374154"/>
                        </a:solidFill>
                        <a:latin typeface="Gill Sans MT" panose="020B0502020104020203" pitchFamily="34" charset="0"/>
                      </a:endParaRPr>
                    </a:p>
                    <a:p>
                      <a:pPr marL="0" indent="0">
                        <a:buNone/>
                      </a:pPr>
                      <a:r>
                        <a:rPr lang="en-US" altLang="zh-CN" sz="2000" b="0" dirty="0">
                          <a:solidFill>
                            <a:srgbClr val="374154"/>
                          </a:solidFill>
                          <a:latin typeface="Gill Sans MT" panose="020B0502020104020203" pitchFamily="34" charset="0"/>
                        </a:rPr>
                        <a:t>Find</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index</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m</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for</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which</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divergence[m]</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is</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minimal</a:t>
                      </a:r>
                    </a:p>
                    <a:p>
                      <a:pPr marL="0" indent="0">
                        <a:buNone/>
                      </a:pPr>
                      <a:endParaRPr lang="en-US" altLang="zh-CN" sz="2000" b="0" dirty="0">
                        <a:solidFill>
                          <a:srgbClr val="374154"/>
                        </a:solidFill>
                        <a:latin typeface="Gill Sans MT" panose="020B0502020104020203" pitchFamily="34" charset="0"/>
                      </a:endParaRPr>
                    </a:p>
                    <a:p>
                      <a:pPr marL="0" indent="0">
                        <a:buNone/>
                      </a:pPr>
                      <a:r>
                        <a:rPr lang="en-US" altLang="zh-CN" sz="2000" b="0" dirty="0">
                          <a:solidFill>
                            <a:srgbClr val="374154"/>
                          </a:solidFill>
                          <a:latin typeface="Gill Sans MT" panose="020B0502020104020203" pitchFamily="34" charset="0"/>
                        </a:rPr>
                        <a:t>threshold</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(m+0.5)</a:t>
                      </a:r>
                      <a:r>
                        <a:rPr lang="zh-CN" altLang="en-US" sz="2000" b="0" dirty="0">
                          <a:solidFill>
                            <a:srgbClr val="374154"/>
                          </a:solidFill>
                          <a:latin typeface="Gill Sans MT" panose="020B0502020104020203" pitchFamily="34" charset="0"/>
                        </a:rPr>
                        <a:t> * </a:t>
                      </a:r>
                      <a:r>
                        <a:rPr lang="en-US" altLang="zh-CN" sz="2000" b="0" dirty="0">
                          <a:solidFill>
                            <a:srgbClr val="374154"/>
                          </a:solidFill>
                          <a:latin typeface="Gill Sans MT" panose="020B0502020104020203" pitchFamily="34" charset="0"/>
                        </a:rPr>
                        <a:t>(width</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of</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a</a:t>
                      </a:r>
                      <a:r>
                        <a:rPr lang="zh-CN" altLang="en-US" sz="2000" b="0" dirty="0">
                          <a:solidFill>
                            <a:srgbClr val="374154"/>
                          </a:solidFill>
                          <a:latin typeface="Gill Sans MT" panose="020B0502020104020203" pitchFamily="34" charset="0"/>
                        </a:rPr>
                        <a:t> </a:t>
                      </a:r>
                      <a:r>
                        <a:rPr lang="en-US" altLang="zh-CN" sz="2000" b="0" dirty="0">
                          <a:solidFill>
                            <a:srgbClr val="374154"/>
                          </a:solidFill>
                          <a:latin typeface="Gill Sans MT" panose="020B0502020104020203" pitchFamily="34" charset="0"/>
                        </a:rPr>
                        <a:t>bin)</a:t>
                      </a:r>
                    </a:p>
                  </a:txBody>
                  <a:tcPr/>
                </a:tc>
                <a:extLst>
                  <a:ext uri="{0D108BD9-81ED-4DB2-BD59-A6C34878D82A}">
                    <a16:rowId xmlns:a16="http://schemas.microsoft.com/office/drawing/2014/main" val="3712610550"/>
                  </a:ext>
                </a:extLst>
              </a:tr>
            </a:tbl>
          </a:graphicData>
        </a:graphic>
      </p:graphicFrame>
    </p:spTree>
    <p:extLst>
      <p:ext uri="{BB962C8B-B14F-4D97-AF65-F5344CB8AC3E}">
        <p14:creationId xmlns:p14="http://schemas.microsoft.com/office/powerpoint/2010/main" val="3660453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端侧量化</a:t>
            </a:r>
            <a:endParaRPr lang="en-US" altLang="zh-CN" sz="9600" b="1" dirty="0">
              <a:solidFill>
                <a:srgbClr val="C00000"/>
              </a:solidFill>
              <a:latin typeface="Gill Sans MT" panose="020B0502020104020203" pitchFamily="34" charset="0"/>
            </a:endParaRPr>
          </a:p>
          <a:p>
            <a:pPr marL="0" indent="0" algn="ctr">
              <a:lnSpc>
                <a:spcPct val="100000"/>
              </a:lnSpc>
              <a:buNone/>
            </a:pPr>
            <a:r>
              <a:rPr lang="zh-CN" altLang="en-US" sz="9600" b="1" dirty="0">
                <a:solidFill>
                  <a:srgbClr val="C00000"/>
                </a:solidFill>
                <a:latin typeface="Gill Sans MT" panose="020B0502020104020203" pitchFamily="34" charset="0"/>
              </a:rPr>
              <a:t>推理部署</a:t>
            </a:r>
          </a:p>
        </p:txBody>
      </p:sp>
    </p:spTree>
    <p:extLst>
      <p:ext uri="{BB962C8B-B14F-4D97-AF65-F5344CB8AC3E}">
        <p14:creationId xmlns:p14="http://schemas.microsoft.com/office/powerpoint/2010/main" val="1967873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EF7F57-36AF-A546-998D-7FDEA98F2EE7}"/>
              </a:ext>
            </a:extLst>
          </p:cNvPr>
          <p:cNvSpPr>
            <a:spLocks noGrp="1"/>
          </p:cNvSpPr>
          <p:nvPr>
            <p:ph type="title"/>
          </p:nvPr>
        </p:nvSpPr>
        <p:spPr/>
        <p:txBody>
          <a:bodyPr/>
          <a:lstStyle/>
          <a:p>
            <a:pPr marL="0" indent="0">
              <a:lnSpc>
                <a:spcPct val="100000"/>
              </a:lnSpc>
            </a:pPr>
            <a:r>
              <a:rPr lang="zh-CN" altLang="en-US" dirty="0">
                <a:latin typeface="Gill Sans MT" panose="020B0502020104020203" pitchFamily="34" charset="0"/>
              </a:rPr>
              <a:t>端侧量化推理部署</a:t>
            </a:r>
            <a:endParaRPr lang="zh-CN" altLang="en-US" dirty="0"/>
          </a:p>
        </p:txBody>
      </p:sp>
      <p:sp>
        <p:nvSpPr>
          <p:cNvPr id="3" name="内容占位符 2">
            <a:extLst>
              <a:ext uri="{FF2B5EF4-FFF2-40B4-BE49-F238E27FC236}">
                <a16:creationId xmlns:a16="http://schemas.microsoft.com/office/drawing/2014/main" id="{48253D6A-8F01-8D45-8561-789D89C3006B}"/>
              </a:ext>
            </a:extLst>
          </p:cNvPr>
          <p:cNvSpPr>
            <a:spLocks noGrp="1"/>
          </p:cNvSpPr>
          <p:nvPr>
            <p:ph sz="half" idx="1"/>
          </p:nvPr>
        </p:nvSpPr>
        <p:spPr/>
        <p:txBody>
          <a:bodyPr/>
          <a:lstStyle/>
          <a:p>
            <a:r>
              <a:rPr lang="zh-CN" altLang="en-US" dirty="0">
                <a:latin typeface="Gill Sans MT" panose="020B0502020104020203" pitchFamily="34" charset="0"/>
              </a:rPr>
              <a:t>端侧量化推理的结构方式主要由</a:t>
            </a:r>
            <a:r>
              <a:rPr lang="en-US" altLang="zh-CN" dirty="0">
                <a:latin typeface="Gill Sans MT" panose="020B0502020104020203" pitchFamily="34" charset="0"/>
              </a:rPr>
              <a:t>3</a:t>
            </a:r>
            <a:r>
              <a:rPr lang="zh-CN" altLang="en-US" dirty="0">
                <a:latin typeface="Gill Sans MT" panose="020B0502020104020203" pitchFamily="34" charset="0"/>
              </a:rPr>
              <a:t>种，分别是下图 </a:t>
            </a:r>
            <a:r>
              <a:rPr lang="en-US" altLang="zh-CN" dirty="0">
                <a:latin typeface="Gill Sans MT" panose="020B0502020104020203" pitchFamily="34" charset="0"/>
              </a:rPr>
              <a:t>(a) Fp32</a:t>
            </a:r>
            <a:r>
              <a:rPr lang="zh-CN" altLang="en-US" dirty="0">
                <a:latin typeface="Gill Sans MT" panose="020B0502020104020203" pitchFamily="34" charset="0"/>
              </a:rPr>
              <a:t>输入</a:t>
            </a:r>
            <a:r>
              <a:rPr lang="en-US" altLang="zh-CN" dirty="0">
                <a:latin typeface="Gill Sans MT" panose="020B0502020104020203" pitchFamily="34" charset="0"/>
              </a:rPr>
              <a:t>Fp32</a:t>
            </a:r>
            <a:r>
              <a:rPr lang="zh-CN" altLang="en-US" dirty="0">
                <a:latin typeface="Gill Sans MT" panose="020B0502020104020203" pitchFamily="34" charset="0"/>
              </a:rPr>
              <a:t>输出、</a:t>
            </a:r>
            <a:r>
              <a:rPr lang="en-US" altLang="zh-CN" dirty="0">
                <a:latin typeface="Gill Sans MT" panose="020B0502020104020203" pitchFamily="34" charset="0"/>
              </a:rPr>
              <a:t>(b) Fp32</a:t>
            </a:r>
            <a:r>
              <a:rPr lang="zh-CN" altLang="en-US" dirty="0">
                <a:latin typeface="Gill Sans MT" panose="020B0502020104020203" pitchFamily="34" charset="0"/>
              </a:rPr>
              <a:t>输入</a:t>
            </a:r>
            <a:r>
              <a:rPr lang="en-US" altLang="zh-CN" dirty="0">
                <a:latin typeface="Gill Sans MT" panose="020B0502020104020203" pitchFamily="34" charset="0"/>
              </a:rPr>
              <a:t>int8</a:t>
            </a:r>
            <a:r>
              <a:rPr lang="zh-CN" altLang="en-US" dirty="0">
                <a:latin typeface="Gill Sans MT" panose="020B0502020104020203" pitchFamily="34" charset="0"/>
              </a:rPr>
              <a:t>输出、</a:t>
            </a:r>
            <a:r>
              <a:rPr lang="en-US" altLang="zh-CN" dirty="0">
                <a:latin typeface="Gill Sans MT" panose="020B0502020104020203" pitchFamily="34" charset="0"/>
              </a:rPr>
              <a:t>(c) int8</a:t>
            </a:r>
            <a:r>
              <a:rPr lang="zh-CN" altLang="en-US" dirty="0">
                <a:latin typeface="Gill Sans MT" panose="020B0502020104020203" pitchFamily="34" charset="0"/>
              </a:rPr>
              <a:t>输入</a:t>
            </a:r>
            <a:r>
              <a:rPr lang="en-US" altLang="zh-CN" dirty="0">
                <a:latin typeface="Gill Sans MT" panose="020B0502020104020203" pitchFamily="34" charset="0"/>
              </a:rPr>
              <a:t>int32</a:t>
            </a:r>
            <a:r>
              <a:rPr lang="zh-CN" altLang="en-US" dirty="0">
                <a:latin typeface="Gill Sans MT" panose="020B0502020104020203" pitchFamily="34" charset="0"/>
              </a:rPr>
              <a:t>输出</a:t>
            </a:r>
            <a:br>
              <a:rPr lang="zh-CN" altLang="en-US" dirty="0">
                <a:latin typeface="Gill Sans MT" panose="020B0502020104020203" pitchFamily="34" charset="0"/>
              </a:rPr>
            </a:br>
            <a:endParaRPr kumimoji="1"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F556EB58-6922-D146-938F-8507C8303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877" y="2420888"/>
            <a:ext cx="8937029" cy="3851979"/>
          </a:xfrm>
          <a:prstGeom prst="rect">
            <a:avLst/>
          </a:prstGeom>
        </p:spPr>
      </p:pic>
    </p:spTree>
    <p:extLst>
      <p:ext uri="{BB962C8B-B14F-4D97-AF65-F5344CB8AC3E}">
        <p14:creationId xmlns:p14="http://schemas.microsoft.com/office/powerpoint/2010/main" val="2438451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B8771F2-A968-DB41-92D9-CB1BC76712C0}"/>
              </a:ext>
            </a:extLst>
          </p:cNvPr>
          <p:cNvSpPr>
            <a:spLocks noGrp="1"/>
          </p:cNvSpPr>
          <p:nvPr>
            <p:ph type="title"/>
          </p:nvPr>
        </p:nvSpPr>
        <p:spPr/>
        <p:txBody>
          <a:bodyPr/>
          <a:lstStyle/>
          <a:p>
            <a:r>
              <a:rPr lang="zh-CN" altLang="en-US" dirty="0">
                <a:latin typeface="Gill Sans MT" panose="020B0502020104020203" pitchFamily="34" charset="0"/>
              </a:rPr>
              <a:t>端侧量化推理部署</a:t>
            </a:r>
            <a:endParaRPr lang="zh-CN" altLang="en-US" dirty="0"/>
          </a:p>
        </p:txBody>
      </p:sp>
      <p:sp>
        <p:nvSpPr>
          <p:cNvPr id="4" name="内容占位符 3">
            <a:extLst>
              <a:ext uri="{FF2B5EF4-FFF2-40B4-BE49-F238E27FC236}">
                <a16:creationId xmlns:a16="http://schemas.microsoft.com/office/drawing/2014/main" id="{E9B30CE5-4051-C148-8E8B-50322D0D89A9}"/>
              </a:ext>
            </a:extLst>
          </p:cNvPr>
          <p:cNvSpPr>
            <a:spLocks noGrp="1"/>
          </p:cNvSpPr>
          <p:nvPr>
            <p:ph sz="half" idx="1"/>
          </p:nvPr>
        </p:nvSpPr>
        <p:spPr/>
        <p:txBody>
          <a:bodyPr/>
          <a:lstStyle/>
          <a:p>
            <a:r>
              <a:rPr lang="en-US" altLang="zh-CN" dirty="0">
                <a:latin typeface="Gill Sans MT" panose="020B0502020104020203" pitchFamily="34" charset="0"/>
              </a:rPr>
              <a:t>INT8</a:t>
            </a:r>
            <a:r>
              <a:rPr lang="zh-CN" altLang="en-US" dirty="0">
                <a:latin typeface="Gill Sans MT" panose="020B0502020104020203" pitchFamily="34" charset="0"/>
              </a:rPr>
              <a:t>卷积示意图，里面混合里三种不同的模式，因为不同的卷积通过不同的方式进行拼接。使用</a:t>
            </a:r>
            <a:r>
              <a:rPr lang="en-US" altLang="zh-CN" dirty="0">
                <a:latin typeface="Gill Sans MT" panose="020B0502020104020203" pitchFamily="34" charset="0"/>
              </a:rPr>
              <a:t>INT8</a:t>
            </a:r>
            <a:r>
              <a:rPr lang="zh-CN" altLang="en-US" dirty="0">
                <a:latin typeface="Gill Sans MT" panose="020B0502020104020203" pitchFamily="34" charset="0"/>
              </a:rPr>
              <a:t>进行</a:t>
            </a:r>
            <a:r>
              <a:rPr lang="en-US" altLang="zh-CN" dirty="0">
                <a:latin typeface="Gill Sans MT" panose="020B0502020104020203" pitchFamily="34" charset="0"/>
              </a:rPr>
              <a:t>inference</a:t>
            </a:r>
            <a:r>
              <a:rPr lang="zh-CN" altLang="en-US" dirty="0">
                <a:latin typeface="Gill Sans MT" panose="020B0502020104020203" pitchFamily="34" charset="0"/>
              </a:rPr>
              <a:t>时，由于数据是实时的，因此数据需要在线量化，量化的流程如图所示。数据量化涉及</a:t>
            </a:r>
            <a:r>
              <a:rPr lang="en-US" altLang="zh-CN" dirty="0">
                <a:latin typeface="Gill Sans MT" panose="020B0502020104020203" pitchFamily="34" charset="0"/>
              </a:rPr>
              <a:t>Quantize</a:t>
            </a:r>
            <a:r>
              <a:rPr lang="zh-CN" altLang="en-US" dirty="0">
                <a:latin typeface="Gill Sans MT" panose="020B0502020104020203" pitchFamily="34" charset="0"/>
              </a:rPr>
              <a:t>，</a:t>
            </a:r>
            <a:r>
              <a:rPr lang="en-US" altLang="zh-CN" dirty="0">
                <a:latin typeface="Gill Sans MT" panose="020B0502020104020203" pitchFamily="34" charset="0"/>
              </a:rPr>
              <a:t>Dequantize</a:t>
            </a:r>
            <a:r>
              <a:rPr lang="zh-CN" altLang="en-US" dirty="0">
                <a:latin typeface="Gill Sans MT" panose="020B0502020104020203" pitchFamily="34" charset="0"/>
              </a:rPr>
              <a:t>和</a:t>
            </a:r>
            <a:r>
              <a:rPr lang="en-US" altLang="zh-CN" dirty="0">
                <a:latin typeface="Gill Sans MT" panose="020B0502020104020203" pitchFamily="34" charset="0"/>
              </a:rPr>
              <a:t>Requantize</a:t>
            </a:r>
            <a:r>
              <a:rPr lang="zh-CN" altLang="en-US" dirty="0">
                <a:latin typeface="Gill Sans MT" panose="020B0502020104020203" pitchFamily="34" charset="0"/>
              </a:rPr>
              <a:t>等</a:t>
            </a:r>
            <a:r>
              <a:rPr lang="en-US" altLang="zh-CN" dirty="0">
                <a:latin typeface="Gill Sans MT" panose="020B0502020104020203" pitchFamily="34" charset="0"/>
              </a:rPr>
              <a:t>3</a:t>
            </a:r>
            <a:r>
              <a:rPr lang="zh-CN" altLang="en-US" dirty="0">
                <a:latin typeface="Gill Sans MT" panose="020B0502020104020203" pitchFamily="34" charset="0"/>
              </a:rPr>
              <a:t>种操作：</a:t>
            </a:r>
          </a:p>
        </p:txBody>
      </p:sp>
      <p:sp>
        <p:nvSpPr>
          <p:cNvPr id="5" name="Rectangle 1">
            <a:extLst>
              <a:ext uri="{FF2B5EF4-FFF2-40B4-BE49-F238E27FC236}">
                <a16:creationId xmlns:a16="http://schemas.microsoft.com/office/drawing/2014/main" id="{C854D5E9-4A9C-444D-ACF7-7EC64B6DDD42}"/>
              </a:ext>
            </a:extLst>
          </p:cNvPr>
          <p:cNvSpPr>
            <a:spLocks noChangeArrowheads="1"/>
          </p:cNvSpPr>
          <p:nvPr/>
        </p:nvSpPr>
        <p:spPr bwMode="auto">
          <a:xfrm>
            <a:off x="3751263" y="1825625"/>
            <a:ext cx="121967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9" name="图片 8">
            <a:extLst>
              <a:ext uri="{FF2B5EF4-FFF2-40B4-BE49-F238E27FC236}">
                <a16:creationId xmlns:a16="http://schemas.microsoft.com/office/drawing/2014/main" id="{F2A4769D-519E-BE46-A8B7-E969A9915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00" y="3253481"/>
            <a:ext cx="11138942" cy="2767807"/>
          </a:xfrm>
          <a:prstGeom prst="rect">
            <a:avLst/>
          </a:prstGeom>
        </p:spPr>
      </p:pic>
    </p:spTree>
    <p:extLst>
      <p:ext uri="{BB962C8B-B14F-4D97-AF65-F5344CB8AC3E}">
        <p14:creationId xmlns:p14="http://schemas.microsoft.com/office/powerpoint/2010/main" val="350710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0D28F-F22D-5C4B-BE3C-6F700B9F7668}"/>
              </a:ext>
            </a:extLst>
          </p:cNvPr>
          <p:cNvSpPr>
            <a:spLocks noGrp="1"/>
          </p:cNvSpPr>
          <p:nvPr>
            <p:ph type="title"/>
          </p:nvPr>
        </p:nvSpPr>
        <p:spPr/>
        <p:txBody>
          <a:bodyPr/>
          <a:lstStyle/>
          <a:p>
            <a:r>
              <a:rPr lang="en-US" altLang="zh-CN" dirty="0"/>
              <a:t>Quantize</a:t>
            </a:r>
            <a:r>
              <a:rPr lang="zh-CN" altLang="zh-CN" dirty="0"/>
              <a:t>量化</a:t>
            </a:r>
            <a:endParaRPr kumimoji="1" lang="zh-CN" altLang="en-US" dirty="0"/>
          </a:p>
        </p:txBody>
      </p:sp>
      <p:sp>
        <p:nvSpPr>
          <p:cNvPr id="3" name="内容占位符 2">
            <a:extLst>
              <a:ext uri="{FF2B5EF4-FFF2-40B4-BE49-F238E27FC236}">
                <a16:creationId xmlns:a16="http://schemas.microsoft.com/office/drawing/2014/main" id="{8A0B929A-AB7C-D942-8AC3-C1869C867D95}"/>
              </a:ext>
            </a:extLst>
          </p:cNvPr>
          <p:cNvSpPr>
            <a:spLocks noGrp="1"/>
          </p:cNvSpPr>
          <p:nvPr>
            <p:ph sz="half" idx="1"/>
          </p:nvPr>
        </p:nvSpPr>
        <p:spPr/>
        <p:txBody>
          <a:bodyPr/>
          <a:lstStyle/>
          <a:p>
            <a:r>
              <a:rPr lang="zh-CN" altLang="zh-CN" dirty="0">
                <a:latin typeface="Gill Sans MT" panose="020B0502020104020203" pitchFamily="34" charset="0"/>
              </a:rPr>
              <a:t>将</a:t>
            </a:r>
            <a:r>
              <a:rPr lang="en-US" altLang="zh-CN" dirty="0">
                <a:latin typeface="Gill Sans MT" panose="020B0502020104020203" pitchFamily="34" charset="0"/>
              </a:rPr>
              <a:t>float32</a:t>
            </a:r>
            <a:r>
              <a:rPr lang="zh-CN" altLang="zh-CN" dirty="0">
                <a:latin typeface="Gill Sans MT" panose="020B0502020104020203" pitchFamily="34" charset="0"/>
              </a:rPr>
              <a:t>数据量化为</a:t>
            </a:r>
            <a:r>
              <a:rPr lang="en-US" altLang="zh-CN" dirty="0">
                <a:latin typeface="Gill Sans MT" panose="020B0502020104020203" pitchFamily="34" charset="0"/>
              </a:rPr>
              <a:t>int8</a:t>
            </a:r>
            <a:r>
              <a:rPr lang="zh-CN" altLang="zh-CN" dirty="0">
                <a:latin typeface="Gill Sans MT" panose="020B0502020104020203" pitchFamily="34" charset="0"/>
              </a:rPr>
              <a:t>。离线转换工具转换的过程之前，</a:t>
            </a:r>
            <a:r>
              <a:rPr lang="zh-CN" altLang="en-US" dirty="0">
                <a:latin typeface="Gill Sans MT" panose="020B0502020104020203" pitchFamily="34" charset="0"/>
              </a:rPr>
              <a:t>根据量化原理的</a:t>
            </a:r>
            <a:r>
              <a:rPr lang="zh-CN" altLang="zh-CN" dirty="0">
                <a:latin typeface="Gill Sans MT" panose="020B0502020104020203" pitchFamily="34" charset="0"/>
              </a:rPr>
              <a:t>计算出数据量化需要的</a:t>
            </a:r>
            <a:r>
              <a:rPr lang="en-US" altLang="zh-CN" dirty="0">
                <a:latin typeface="Gill Sans MT" panose="020B0502020104020203" pitchFamily="34" charset="0"/>
              </a:rPr>
              <a:t>scale</a:t>
            </a:r>
            <a:r>
              <a:rPr lang="zh-CN" altLang="zh-CN" dirty="0">
                <a:latin typeface="Gill Sans MT" panose="020B0502020104020203" pitchFamily="34" charset="0"/>
              </a:rPr>
              <a:t>和</a:t>
            </a:r>
            <a:r>
              <a:rPr lang="en-US" altLang="zh-CN" dirty="0">
                <a:latin typeface="Gill Sans MT" panose="020B0502020104020203" pitchFamily="34" charset="0"/>
              </a:rPr>
              <a:t>offset</a:t>
            </a:r>
            <a:r>
              <a:rPr lang="zh-CN" altLang="en-US" dirty="0">
                <a:latin typeface="Gill Sans MT" panose="020B0502020104020203" pitchFamily="34" charset="0"/>
              </a:rPr>
              <a:t>：</a:t>
            </a:r>
            <a:endParaRPr kumimoji="1" lang="zh-CN" altLang="en-US" dirty="0">
              <a:latin typeface="Gill Sans MT" panose="020B0502020104020203" pitchFamily="34" charset="0"/>
            </a:endParaRPr>
          </a:p>
        </p:txBody>
      </p:sp>
      <p:pic>
        <p:nvPicPr>
          <p:cNvPr id="4" name="Picture 2" descr="equation.pdf">
            <a:extLst>
              <a:ext uri="{FF2B5EF4-FFF2-40B4-BE49-F238E27FC236}">
                <a16:creationId xmlns:a16="http://schemas.microsoft.com/office/drawing/2014/main" id="{DA10F980-093B-034A-9A2C-46609B6AD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481" y="4933040"/>
            <a:ext cx="37084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quation.pdf">
            <a:extLst>
              <a:ext uri="{FF2B5EF4-FFF2-40B4-BE49-F238E27FC236}">
                <a16:creationId xmlns:a16="http://schemas.microsoft.com/office/drawing/2014/main" id="{F50E8033-D15D-D745-87C9-2259201DA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241" y="4291870"/>
            <a:ext cx="4419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quation.pdf">
            <a:extLst>
              <a:ext uri="{FF2B5EF4-FFF2-40B4-BE49-F238E27FC236}">
                <a16:creationId xmlns:a16="http://schemas.microsoft.com/office/drawing/2014/main" id="{025D00F4-456B-5B4F-B7FD-A628860D8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3181" y="2780928"/>
            <a:ext cx="4445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equation.pdf">
            <a:extLst>
              <a:ext uri="{FF2B5EF4-FFF2-40B4-BE49-F238E27FC236}">
                <a16:creationId xmlns:a16="http://schemas.microsoft.com/office/drawing/2014/main" id="{4F6092D3-C6C3-2440-8BFA-75BD46C32B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781" y="3536399"/>
            <a:ext cx="4241800" cy="381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E56966C2-4A41-9740-94B9-19FA8DC0D346}"/>
              </a:ext>
            </a:extLst>
          </p:cNvPr>
          <p:cNvSpPr/>
          <p:nvPr/>
        </p:nvSpPr>
        <p:spPr bwMode="auto">
          <a:xfrm>
            <a:off x="3866133" y="3501008"/>
            <a:ext cx="864096" cy="504056"/>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8274A4DD-9B0E-DF4D-9C8E-6828C1A9D102}"/>
              </a:ext>
            </a:extLst>
          </p:cNvPr>
          <p:cNvSpPr/>
          <p:nvPr/>
        </p:nvSpPr>
        <p:spPr bwMode="auto">
          <a:xfrm>
            <a:off x="3722117" y="2708920"/>
            <a:ext cx="864096" cy="504056"/>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5475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4408B-1673-E34D-93B1-64DC7728865F}"/>
              </a:ext>
            </a:extLst>
          </p:cNvPr>
          <p:cNvSpPr>
            <a:spLocks noGrp="1"/>
          </p:cNvSpPr>
          <p:nvPr>
            <p:ph type="title"/>
          </p:nvPr>
        </p:nvSpPr>
        <p:spPr/>
        <p:txBody>
          <a:bodyPr/>
          <a:lstStyle/>
          <a:p>
            <a:r>
              <a:rPr lang="en-US" altLang="zh-CN" dirty="0"/>
              <a:t>Dequantize</a:t>
            </a:r>
            <a:r>
              <a:rPr lang="zh-CN" altLang="zh-CN" dirty="0"/>
              <a:t>反量化</a:t>
            </a:r>
            <a:endParaRPr kumimoji="1" lang="zh-CN" altLang="en-US" dirty="0"/>
          </a:p>
        </p:txBody>
      </p:sp>
      <p:sp>
        <p:nvSpPr>
          <p:cNvPr id="3" name="内容占位符 2">
            <a:extLst>
              <a:ext uri="{FF2B5EF4-FFF2-40B4-BE49-F238E27FC236}">
                <a16:creationId xmlns:a16="http://schemas.microsoft.com/office/drawing/2014/main" id="{4F700D1F-5007-464B-AD35-E27D5F429465}"/>
              </a:ext>
            </a:extLst>
          </p:cNvPr>
          <p:cNvSpPr>
            <a:spLocks noGrp="1"/>
          </p:cNvSpPr>
          <p:nvPr>
            <p:ph sz="half" idx="1"/>
          </p:nvPr>
        </p:nvSpPr>
        <p:spPr/>
        <p:txBody>
          <a:bodyPr/>
          <a:lstStyle/>
          <a:p>
            <a:r>
              <a:rPr lang="en-US" altLang="zh-CN" dirty="0">
                <a:latin typeface="Gill Sans MT" panose="020B0502020104020203" pitchFamily="34" charset="0"/>
              </a:rPr>
              <a:t>INT8</a:t>
            </a:r>
            <a:r>
              <a:rPr lang="zh-CN" altLang="zh-CN" dirty="0">
                <a:latin typeface="Gill Sans MT" panose="020B0502020104020203" pitchFamily="34" charset="0"/>
              </a:rPr>
              <a:t>相乘、加之后的结果用</a:t>
            </a:r>
            <a:r>
              <a:rPr lang="en-US" altLang="zh-CN" dirty="0">
                <a:latin typeface="Gill Sans MT" panose="020B0502020104020203" pitchFamily="34" charset="0"/>
              </a:rPr>
              <a:t>INT32</a:t>
            </a:r>
            <a:r>
              <a:rPr lang="zh-CN" altLang="zh-CN" dirty="0">
                <a:latin typeface="Gill Sans MT" panose="020B0502020104020203" pitchFamily="34" charset="0"/>
              </a:rPr>
              <a:t>格式存储，如果下一</a:t>
            </a:r>
            <a:r>
              <a:rPr lang="en-US" altLang="zh-CN" dirty="0">
                <a:latin typeface="Gill Sans MT" panose="020B0502020104020203" pitchFamily="34" charset="0"/>
              </a:rPr>
              <a:t>Operation</a:t>
            </a:r>
            <a:r>
              <a:rPr lang="zh-CN" altLang="zh-CN" dirty="0">
                <a:latin typeface="Gill Sans MT" panose="020B0502020104020203" pitchFamily="34" charset="0"/>
              </a:rPr>
              <a:t>需要</a:t>
            </a:r>
            <a:r>
              <a:rPr lang="en-US" altLang="zh-CN" dirty="0">
                <a:latin typeface="Gill Sans MT" panose="020B0502020104020203" pitchFamily="34" charset="0"/>
              </a:rPr>
              <a:t>float32</a:t>
            </a:r>
            <a:r>
              <a:rPr lang="zh-CN" altLang="zh-CN" dirty="0">
                <a:latin typeface="Gill Sans MT" panose="020B0502020104020203" pitchFamily="34" charset="0"/>
              </a:rPr>
              <a:t>格式数据作为输入，则通过</a:t>
            </a:r>
            <a:r>
              <a:rPr lang="en-US" altLang="zh-CN" dirty="0">
                <a:latin typeface="Gill Sans MT" panose="020B0502020104020203" pitchFamily="34" charset="0"/>
              </a:rPr>
              <a:t>Dequantize</a:t>
            </a:r>
            <a:r>
              <a:rPr lang="zh-CN" altLang="zh-CN" dirty="0">
                <a:latin typeface="Gill Sans MT" panose="020B0502020104020203" pitchFamily="34" charset="0"/>
              </a:rPr>
              <a:t>反量化操作将</a:t>
            </a:r>
            <a:r>
              <a:rPr lang="en-US" altLang="zh-CN" dirty="0">
                <a:latin typeface="Gill Sans MT" panose="020B0502020104020203" pitchFamily="34" charset="0"/>
              </a:rPr>
              <a:t>INT32</a:t>
            </a:r>
            <a:r>
              <a:rPr lang="zh-CN" altLang="zh-CN" dirty="0">
                <a:latin typeface="Gill Sans MT" panose="020B0502020104020203" pitchFamily="34" charset="0"/>
              </a:rPr>
              <a:t>数据反量化为</a:t>
            </a:r>
            <a:r>
              <a:rPr lang="en-US" altLang="zh-CN" dirty="0">
                <a:latin typeface="Gill Sans MT" panose="020B0502020104020203" pitchFamily="34" charset="0"/>
              </a:rPr>
              <a:t>float32</a:t>
            </a:r>
            <a:r>
              <a:rPr lang="zh-CN" altLang="zh-CN" dirty="0">
                <a:latin typeface="Gill Sans MT" panose="020B0502020104020203" pitchFamily="34" charset="0"/>
              </a:rPr>
              <a:t>。</a:t>
            </a:r>
            <a:r>
              <a:rPr lang="en-US" altLang="zh-CN" dirty="0">
                <a:latin typeface="Gill Sans MT" panose="020B0502020104020203" pitchFamily="34" charset="0"/>
              </a:rPr>
              <a:t>Dequantize</a:t>
            </a:r>
            <a:r>
              <a:rPr lang="zh-CN" altLang="zh-CN" dirty="0">
                <a:latin typeface="Gill Sans MT" panose="020B0502020104020203" pitchFamily="34" charset="0"/>
              </a:rPr>
              <a:t>反量化推导过程如下：</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C8365BB-24F0-1D4B-B77D-FBBA5773962A}"/>
                  </a:ext>
                </a:extLst>
              </p:cNvPr>
              <p:cNvSpPr/>
              <p:nvPr/>
            </p:nvSpPr>
            <p:spPr>
              <a:xfrm>
                <a:off x="897687" y="2780928"/>
                <a:ext cx="11105350" cy="3020570"/>
              </a:xfrm>
              <a:prstGeom prst="rect">
                <a:avLst/>
              </a:prstGeom>
            </p:spPr>
            <p:txBody>
              <a:bodyPr wrap="square">
                <a:spAutoFit/>
              </a:bodyPr>
              <a:lstStyle/>
              <a:p>
                <a:pPr>
                  <a:lnSpc>
                    <a:spcPct val="120000"/>
                  </a:lnSpc>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𝑤</m:t>
                      </m:r>
                    </m:oMath>
                  </m:oMathPara>
                </a14:m>
                <a:endParaRPr lang="en-US" altLang="zh-CN" sz="2400" i="1" dirty="0">
                  <a:latin typeface="Cambria Math" panose="02040503050406030204" pitchFamily="18" charset="0"/>
                </a:endParaRPr>
              </a:p>
              <a:p>
                <a:pPr>
                  <a:lnSpc>
                    <a:spcPct val="120000"/>
                  </a:lnSpc>
                </a:pPr>
                <a14:m>
                  <m:oMathPara xmlns:m="http://schemas.openxmlformats.org/officeDocument/2006/math">
                    <m:oMathParaPr>
                      <m:jc m:val="left"/>
                    </m:oMathParaPr>
                    <m:oMath xmlns:m="http://schemas.openxmlformats.org/officeDocument/2006/math">
                      <m:r>
                        <a:rPr lang="zh-CN" altLang="en-US" sz="2400" i="0">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 </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              = </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 </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𝐼𝑁𝑇</m:t>
                          </m:r>
                          <m:sSub>
                            <m:sSubPr>
                              <m:ctrlPr>
                                <a:rPr lang="zh-CN" altLang="en-US" sz="2400" i="1">
                                  <a:latin typeface="Cambria Math" panose="02040503050406030204" pitchFamily="18" charset="0"/>
                                </a:rPr>
                              </m:ctrlPr>
                            </m:sSubPr>
                            <m:e>
                              <m:r>
                                <a:rPr lang="zh-CN" altLang="en-US" sz="2400" i="0">
                                  <a:latin typeface="Cambria Math" panose="02040503050406030204" pitchFamily="18" charset="0"/>
                                </a:rPr>
                                <m:t>32</m:t>
                              </m:r>
                            </m:e>
                            <m:sub>
                              <m:r>
                                <a:rPr lang="zh-CN" altLang="en-US" sz="2400" i="1">
                                  <a:latin typeface="Cambria Math" panose="02040503050406030204" pitchFamily="18" charset="0"/>
                                </a:rPr>
                                <m:t>𝑟𝑒𝑠𝑢𝑙𝑡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e>
                      </m:d>
                      <m:r>
                        <a:rPr lang="zh-CN" altLang="en-US" sz="2400" i="0">
                          <a:latin typeface="Cambria Math" panose="02040503050406030204" pitchFamily="18" charset="0"/>
                        </a:rPr>
                        <m:t>∙</m:t>
                      </m:r>
                      <m:r>
                        <a:rPr lang="zh-CN" altLang="en-US" sz="2400" i="1">
                          <a:latin typeface="Cambria Math" panose="02040503050406030204" pitchFamily="18" charset="0"/>
                        </a:rPr>
                        <m:t>𝐼𝑁𝑇</m:t>
                      </m:r>
                      <m:sSub>
                        <m:sSubPr>
                          <m:ctrlPr>
                            <a:rPr lang="zh-CN" altLang="en-US" sz="2400" i="1">
                              <a:latin typeface="Cambria Math" panose="02040503050406030204" pitchFamily="18" charset="0"/>
                            </a:rPr>
                          </m:ctrlPr>
                        </m:sSubPr>
                        <m:e>
                          <m:r>
                            <a:rPr lang="zh-CN" altLang="en-US" sz="2400" i="0">
                              <a:latin typeface="Cambria Math" panose="02040503050406030204" pitchFamily="18" charset="0"/>
                            </a:rPr>
                            <m:t>32</m:t>
                          </m:r>
                        </m:e>
                        <m:sub>
                          <m:r>
                            <a:rPr lang="zh-CN" altLang="en-US" sz="2400" i="1">
                              <a:latin typeface="Cambria Math" panose="02040503050406030204" pitchFamily="18" charset="0"/>
                            </a:rPr>
                            <m:t>𝑟𝑒𝑠𝑢𝑙𝑡</m:t>
                          </m:r>
                        </m:sub>
                      </m:sSub>
                    </m:oMath>
                  </m:oMathPara>
                </a14:m>
                <a:endParaRPr lang="zh-CN" altLang="en-US" sz="2400" dirty="0"/>
              </a:p>
            </p:txBody>
          </p:sp>
        </mc:Choice>
        <mc:Fallback xmlns="">
          <p:sp>
            <p:nvSpPr>
              <p:cNvPr id="5" name="矩形 4">
                <a:extLst>
                  <a:ext uri="{FF2B5EF4-FFF2-40B4-BE49-F238E27FC236}">
                    <a16:creationId xmlns:a16="http://schemas.microsoft.com/office/drawing/2014/main" id="{0C8365BB-24F0-1D4B-B77D-FBBA5773962A}"/>
                  </a:ext>
                </a:extLst>
              </p:cNvPr>
              <p:cNvSpPr>
                <a:spLocks noRot="1" noChangeAspect="1" noMove="1" noResize="1" noEditPoints="1" noAdjustHandles="1" noChangeArrowheads="1" noChangeShapeType="1" noTextEdit="1"/>
              </p:cNvSpPr>
              <p:nvPr/>
            </p:nvSpPr>
            <p:spPr>
              <a:xfrm>
                <a:off x="897687" y="2780928"/>
                <a:ext cx="11105350" cy="3020570"/>
              </a:xfrm>
              <a:prstGeom prst="rect">
                <a:avLst/>
              </a:prstGeom>
              <a:blipFill>
                <a:blip r:embed="rId2"/>
                <a:stretch>
                  <a:fillRect l="-1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35247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6E1E3-44D4-8842-A596-69DD4591D1CA}"/>
              </a:ext>
            </a:extLst>
          </p:cNvPr>
          <p:cNvSpPr>
            <a:spLocks noGrp="1"/>
          </p:cNvSpPr>
          <p:nvPr>
            <p:ph type="title"/>
          </p:nvPr>
        </p:nvSpPr>
        <p:spPr/>
        <p:txBody>
          <a:bodyPr/>
          <a:lstStyle/>
          <a:p>
            <a:r>
              <a:rPr lang="en-US" altLang="zh-CN" dirty="0"/>
              <a:t>Requantize</a:t>
            </a:r>
            <a:r>
              <a:rPr lang="zh-CN" altLang="zh-CN" dirty="0"/>
              <a:t>重量化</a:t>
            </a:r>
            <a:endParaRPr kumimoji="1" lang="zh-CN" altLang="en-US" dirty="0"/>
          </a:p>
        </p:txBody>
      </p:sp>
      <p:sp>
        <p:nvSpPr>
          <p:cNvPr id="3" name="内容占位符 2">
            <a:extLst>
              <a:ext uri="{FF2B5EF4-FFF2-40B4-BE49-F238E27FC236}">
                <a16:creationId xmlns:a16="http://schemas.microsoft.com/office/drawing/2014/main" id="{3A4F997B-CE24-8B4C-8D14-C8398967D233}"/>
              </a:ext>
            </a:extLst>
          </p:cNvPr>
          <p:cNvSpPr>
            <a:spLocks noGrp="1"/>
          </p:cNvSpPr>
          <p:nvPr>
            <p:ph sz="half" idx="1"/>
          </p:nvPr>
        </p:nvSpPr>
        <p:spPr/>
        <p:txBody>
          <a:bodyPr/>
          <a:lstStyle/>
          <a:p>
            <a:r>
              <a:rPr lang="en-US" altLang="zh-CN" dirty="0">
                <a:latin typeface="Gill Sans MT" panose="020B0502020104020203" pitchFamily="34" charset="0"/>
              </a:rPr>
              <a:t>INT8</a:t>
            </a:r>
            <a:r>
              <a:rPr lang="zh-CN" altLang="zh-CN" dirty="0">
                <a:latin typeface="Gill Sans MT" panose="020B0502020104020203" pitchFamily="34" charset="0"/>
              </a:rPr>
              <a:t>乘加之后的结果用</a:t>
            </a:r>
            <a:r>
              <a:rPr lang="en-US" altLang="zh-CN" dirty="0">
                <a:latin typeface="Gill Sans MT" panose="020B0502020104020203" pitchFamily="34" charset="0"/>
              </a:rPr>
              <a:t>INT32</a:t>
            </a:r>
            <a:r>
              <a:rPr lang="zh-CN" altLang="zh-CN" dirty="0">
                <a:latin typeface="Gill Sans MT" panose="020B0502020104020203" pitchFamily="34" charset="0"/>
              </a:rPr>
              <a:t>格式存储，如果下一层需要</a:t>
            </a:r>
            <a:r>
              <a:rPr lang="en-US" altLang="zh-CN" dirty="0">
                <a:latin typeface="Gill Sans MT" panose="020B0502020104020203" pitchFamily="34" charset="0"/>
              </a:rPr>
              <a:t>INT8</a:t>
            </a:r>
            <a:r>
              <a:rPr lang="zh-CN" altLang="zh-CN" dirty="0">
                <a:latin typeface="Gill Sans MT" panose="020B0502020104020203" pitchFamily="34" charset="0"/>
              </a:rPr>
              <a:t>格式数据作为输入，则通过</a:t>
            </a:r>
            <a:r>
              <a:rPr lang="en-US" altLang="zh-CN" dirty="0">
                <a:latin typeface="Gill Sans MT" panose="020B0502020104020203" pitchFamily="34" charset="0"/>
              </a:rPr>
              <a:t>Requantize</a:t>
            </a:r>
            <a:r>
              <a:rPr lang="zh-CN" altLang="zh-CN" dirty="0">
                <a:latin typeface="Gill Sans MT" panose="020B0502020104020203" pitchFamily="34" charset="0"/>
              </a:rPr>
              <a:t>重量化操作将</a:t>
            </a:r>
            <a:r>
              <a:rPr lang="en-US" altLang="zh-CN" dirty="0">
                <a:latin typeface="Gill Sans MT" panose="020B0502020104020203" pitchFamily="34" charset="0"/>
              </a:rPr>
              <a:t>INT32</a:t>
            </a:r>
            <a:r>
              <a:rPr lang="zh-CN" altLang="zh-CN" dirty="0">
                <a:latin typeface="Gill Sans MT" panose="020B0502020104020203" pitchFamily="34" charset="0"/>
              </a:rPr>
              <a:t>数据重量化为</a:t>
            </a:r>
            <a:r>
              <a:rPr lang="en-US" altLang="zh-CN" dirty="0">
                <a:latin typeface="Gill Sans MT" panose="020B0502020104020203" pitchFamily="34" charset="0"/>
              </a:rPr>
              <a:t>INT8</a:t>
            </a:r>
            <a:r>
              <a:rPr lang="zh-CN" altLang="zh-CN" dirty="0">
                <a:latin typeface="Gill Sans MT" panose="020B0502020104020203" pitchFamily="34" charset="0"/>
              </a:rPr>
              <a:t>。重量化推导过程如下：</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CDAED46-26D0-4247-B2E2-B42238C47878}"/>
                  </a:ext>
                </a:extLst>
              </p:cNvPr>
              <p:cNvSpPr/>
              <p:nvPr/>
            </p:nvSpPr>
            <p:spPr>
              <a:xfrm>
                <a:off x="2137941" y="2715315"/>
                <a:ext cx="8280920" cy="2003434"/>
              </a:xfrm>
              <a:prstGeom prst="rect">
                <a:avLst/>
              </a:prstGeom>
            </p:spPr>
            <p:txBody>
              <a:bodyPr wrap="square">
                <a:spAutoFit/>
              </a:bodyPr>
              <a:lstStyle/>
              <a:p>
                <a:pPr>
                  <a:lnSpc>
                    <a:spcPct val="120000"/>
                  </a:lnSpc>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𝑤</m:t>
                      </m:r>
                    </m:oMath>
                  </m:oMathPara>
                </a14:m>
                <a:endParaRPr lang="en-US" altLang="zh-CN" sz="2400" i="1" dirty="0">
                  <a:latin typeface="Cambria Math" panose="02040503050406030204" pitchFamily="18" charset="0"/>
                </a:endParaRPr>
              </a:p>
              <a:p>
                <a:pPr>
                  <a:lnSpc>
                    <a:spcPct val="120000"/>
                  </a:lnSpc>
                </a:pPr>
                <a14:m>
                  <m:oMathPara xmlns:m="http://schemas.openxmlformats.org/officeDocument/2006/math">
                    <m:oMathParaPr>
                      <m:jc m:val="left"/>
                    </m:oMathParaPr>
                    <m:oMath xmlns:m="http://schemas.openxmlformats.org/officeDocument/2006/math">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e>
                      </m:d>
                      <m:r>
                        <a:rPr lang="zh-CN" altLang="en-US" sz="2400" i="0">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𝑜𝑓𝑓𝑠𝑒𝑡</m:t>
                          </m:r>
                        </m:sub>
                      </m:sSub>
                      <m:r>
                        <a:rPr lang="zh-CN" altLang="en-US" sz="2400" i="0">
                          <a:latin typeface="Cambria Math" panose="02040503050406030204" pitchFamily="18" charset="0"/>
                        </a:rPr>
                        <m:t>)              =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r>
                        <a:rPr lang="zh-CN" altLang="en-US" sz="2400" i="1">
                          <a:latin typeface="Cambria Math" panose="02040503050406030204" pitchFamily="18" charset="0"/>
                        </a:rPr>
                        <m:t>𝐼𝑁𝑇</m:t>
                      </m:r>
                      <m:r>
                        <a:rPr lang="zh-CN" altLang="en-US" sz="2400" i="0">
                          <a:latin typeface="Cambria Math" panose="02040503050406030204" pitchFamily="18" charset="0"/>
                        </a:rPr>
                        <m:t>32</m:t>
                      </m:r>
                      <m:r>
                        <m:rPr>
                          <m:lit/>
                        </m:rPr>
                        <a:rPr lang="zh-CN" altLang="en-US" sz="2400" i="0">
                          <a:latin typeface="Cambria Math" panose="02040503050406030204" pitchFamily="18" charset="0"/>
                        </a:rPr>
                        <m:t>_</m:t>
                      </m:r>
                      <m:r>
                        <a:rPr lang="zh-CN" altLang="en-US" sz="2400" i="1">
                          <a:latin typeface="Cambria Math" panose="02040503050406030204" pitchFamily="18" charset="0"/>
                        </a:rPr>
                        <m:t>𝑟𝑒𝑠𝑢𝑙𝑡</m:t>
                      </m:r>
                    </m:oMath>
                  </m:oMathPara>
                </a14:m>
                <a:endParaRPr lang="zh-CN" altLang="en-US" sz="2400" dirty="0"/>
              </a:p>
            </p:txBody>
          </p:sp>
        </mc:Choice>
        <mc:Fallback xmlns="">
          <p:sp>
            <p:nvSpPr>
              <p:cNvPr id="4" name="矩形 3">
                <a:extLst>
                  <a:ext uri="{FF2B5EF4-FFF2-40B4-BE49-F238E27FC236}">
                    <a16:creationId xmlns:a16="http://schemas.microsoft.com/office/drawing/2014/main" id="{4CDAED46-26D0-4247-B2E2-B42238C47878}"/>
                  </a:ext>
                </a:extLst>
              </p:cNvPr>
              <p:cNvSpPr>
                <a:spLocks noRot="1" noChangeAspect="1" noMove="1" noResize="1" noEditPoints="1" noAdjustHandles="1" noChangeArrowheads="1" noChangeShapeType="1" noTextEdit="1"/>
              </p:cNvSpPr>
              <p:nvPr/>
            </p:nvSpPr>
            <p:spPr>
              <a:xfrm>
                <a:off x="2137941" y="2715315"/>
                <a:ext cx="8280920" cy="2003434"/>
              </a:xfrm>
              <a:prstGeom prst="rect">
                <a:avLst/>
              </a:prstGeom>
              <a:blipFill>
                <a:blip r:embed="rId2"/>
                <a:stretch>
                  <a:fillRect l="-1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0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820EA-BE17-464C-A736-A3CEDD1EF0F9}"/>
              </a:ext>
            </a:extLst>
          </p:cNvPr>
          <p:cNvSpPr>
            <a:spLocks noGrp="1"/>
          </p:cNvSpPr>
          <p:nvPr>
            <p:ph type="title"/>
          </p:nvPr>
        </p:nvSpPr>
        <p:spPr/>
        <p:txBody>
          <a:bodyPr/>
          <a:lstStyle/>
          <a:p>
            <a:r>
              <a:rPr lang="en-US" altLang="zh-CN" dirty="0" err="1"/>
              <a:t>Requantize</a:t>
            </a:r>
            <a:r>
              <a:rPr lang="zh-CN" altLang="zh-CN" dirty="0"/>
              <a:t>重量化</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612B3EB-91C0-BE47-A42E-15473FAE310B}"/>
                  </a:ext>
                </a:extLst>
              </p:cNvPr>
              <p:cNvSpPr>
                <a:spLocks noGrp="1"/>
              </p:cNvSpPr>
              <p:nvPr>
                <p:ph sz="half" idx="1"/>
              </p:nvPr>
            </p:nvSpPr>
            <p:spPr>
              <a:xfrm>
                <a:off x="607516" y="1412776"/>
                <a:ext cx="10963473" cy="589190"/>
              </a:xfrm>
            </p:spPr>
            <p:txBody>
              <a:bodyPr/>
              <a:lstStyle/>
              <a:p>
                <a:r>
                  <a:rPr lang="zh-CN" altLang="zh-CN" dirty="0">
                    <a:latin typeface="Gill Sans MT" panose="020B0502020104020203" pitchFamily="34" charset="0"/>
                  </a:rPr>
                  <a:t>其中</a:t>
                </a:r>
                <a:r>
                  <a:rPr lang="zh-CN" altLang="en-US" dirty="0">
                    <a:latin typeface="Gill Sans MT" panose="020B0502020104020203" pitchFamily="34" charset="0"/>
                  </a:rPr>
                  <a:t> </a:t>
                </a:r>
                <a:r>
                  <a:rPr lang="en-US" altLang="zh-CN" dirty="0">
                    <a:latin typeface="Gill Sans MT" panose="020B0502020104020203" pitchFamily="34" charset="0"/>
                  </a:rPr>
                  <a:t>y</a:t>
                </a:r>
                <a:r>
                  <a:rPr lang="zh-CN" altLang="en-US" dirty="0">
                    <a:latin typeface="Gill Sans MT" panose="020B0502020104020203" pitchFamily="34" charset="0"/>
                  </a:rPr>
                  <a:t> </a:t>
                </a:r>
                <a:r>
                  <a:rPr lang="zh-CN" altLang="zh-CN" dirty="0">
                    <a:latin typeface="Gill Sans MT" panose="020B0502020104020203" pitchFamily="34" charset="0"/>
                  </a:rPr>
                  <a:t>为下一个节点的输入，即 </a:t>
                </a:r>
                <a14:m>
                  <m:oMath xmlns:m="http://schemas.openxmlformats.org/officeDocument/2006/math">
                    <m:r>
                      <m:rPr>
                        <m:sty m:val="p"/>
                      </m:rPr>
                      <a:rPr lang="en-US" altLang="zh-CN" dirty="0">
                        <a:latin typeface="Cambria Math" panose="02040503050406030204" pitchFamily="18" charset="0"/>
                      </a:rPr>
                      <m:t>y</m:t>
                    </m:r>
                    <m:r>
                      <a:rPr lang="en-US" altLang="zh-CN" dirty="0">
                        <a:latin typeface="Cambria Math" panose="02040503050406030204" pitchFamily="18" charset="0"/>
                      </a:rPr>
                      <m:t>=</m:t>
                    </m:r>
                    <m:sSub>
                      <m:sSubPr>
                        <m:ctrlPr>
                          <a:rPr lang="zh-CN" altLang="zh-CN" i="1" dirty="0">
                            <a:latin typeface="Cambria Math" panose="02040503050406030204" pitchFamily="18" charset="0"/>
                          </a:rPr>
                        </m:ctrlPr>
                      </m:sSubPr>
                      <m:e>
                        <m:r>
                          <m:rPr>
                            <m:sty m:val="p"/>
                          </m:rPr>
                          <a:rPr lang="en-US" altLang="zh-CN" dirty="0">
                            <a:latin typeface="Cambria Math" panose="02040503050406030204" pitchFamily="18" charset="0"/>
                          </a:rPr>
                          <m:t>x</m:t>
                        </m:r>
                      </m:e>
                      <m:sub>
                        <m:r>
                          <a:rPr lang="en-US" altLang="zh-CN" i="1" dirty="0">
                            <a:latin typeface="Cambria Math" panose="02040503050406030204" pitchFamily="18" charset="0"/>
                          </a:rPr>
                          <m:t>𝑛𝑒𝑥𝑡</m:t>
                        </m:r>
                      </m:sub>
                    </m:sSub>
                  </m:oMath>
                </a14:m>
                <a:r>
                  <a:rPr lang="zh-CN" altLang="en-US" dirty="0">
                    <a:latin typeface="Gill Sans MT" panose="020B0502020104020203" pitchFamily="34" charset="0"/>
                  </a:rPr>
                  <a:t>：</a:t>
                </a:r>
                <a:endParaRPr kumimoji="1" lang="zh-CN" altLang="en-US"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8612B3EB-91C0-BE47-A42E-15473FAE310B}"/>
                  </a:ext>
                </a:extLst>
              </p:cNvPr>
              <p:cNvSpPr>
                <a:spLocks noGrp="1" noRot="1" noChangeAspect="1" noMove="1" noResize="1" noEditPoints="1" noAdjustHandles="1" noChangeArrowheads="1" noChangeShapeType="1" noTextEdit="1"/>
              </p:cNvSpPr>
              <p:nvPr>
                <p:ph sz="half" idx="1"/>
              </p:nvPr>
            </p:nvSpPr>
            <p:spPr>
              <a:xfrm>
                <a:off x="607516" y="1412776"/>
                <a:ext cx="10963473" cy="589190"/>
              </a:xfrm>
              <a:blipFill>
                <a:blip r:embed="rId2"/>
                <a:stretch>
                  <a:fillRect l="-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0C73628-42A4-A048-80BC-D2E262BB885F}"/>
                  </a:ext>
                </a:extLst>
              </p:cNvPr>
              <p:cNvSpPr/>
              <p:nvPr/>
            </p:nvSpPr>
            <p:spPr>
              <a:xfrm>
                <a:off x="3650109" y="2132856"/>
                <a:ext cx="4241482" cy="5177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𝑜𝑓𝑓𝑠𝑒𝑡</m:t>
                              </m:r>
                            </m:sub>
                          </m:sSub>
                        </m:e>
                      </m:d>
                    </m:oMath>
                  </m:oMathPara>
                </a14:m>
                <a:endParaRPr lang="zh-CN" altLang="en-US" sz="2400" dirty="0"/>
              </a:p>
            </p:txBody>
          </p:sp>
        </mc:Choice>
        <mc:Fallback xmlns="">
          <p:sp>
            <p:nvSpPr>
              <p:cNvPr id="5" name="矩形 4">
                <a:extLst>
                  <a:ext uri="{FF2B5EF4-FFF2-40B4-BE49-F238E27FC236}">
                    <a16:creationId xmlns:a16="http://schemas.microsoft.com/office/drawing/2014/main" id="{90C73628-42A4-A048-80BC-D2E262BB885F}"/>
                  </a:ext>
                </a:extLst>
              </p:cNvPr>
              <p:cNvSpPr>
                <a:spLocks noRot="1" noChangeAspect="1" noMove="1" noResize="1" noEditPoints="1" noAdjustHandles="1" noChangeArrowheads="1" noChangeShapeType="1" noTextEdit="1"/>
              </p:cNvSpPr>
              <p:nvPr/>
            </p:nvSpPr>
            <p:spPr>
              <a:xfrm>
                <a:off x="3650109" y="2132856"/>
                <a:ext cx="4241482" cy="517706"/>
              </a:xfrm>
              <a:prstGeom prst="rect">
                <a:avLst/>
              </a:prstGeom>
              <a:blipFill>
                <a:blip r:embed="rId3"/>
                <a:stretch>
                  <a:fillRect t="-158537" r="-10746" b="-236585"/>
                </a:stretch>
              </a:blipFill>
            </p:spPr>
            <p:txBody>
              <a:bodyPr/>
              <a:lstStyle/>
              <a:p>
                <a:r>
                  <a:rPr lang="zh-CN" altLang="en-US">
                    <a:noFill/>
                  </a:rPr>
                  <a:t> </a:t>
                </a:r>
              </a:p>
            </p:txBody>
          </p:sp>
        </mc:Fallback>
      </mc:AlternateContent>
      <p:sp>
        <p:nvSpPr>
          <p:cNvPr id="6" name="内容占位符 2">
            <a:extLst>
              <a:ext uri="{FF2B5EF4-FFF2-40B4-BE49-F238E27FC236}">
                <a16:creationId xmlns:a16="http://schemas.microsoft.com/office/drawing/2014/main" id="{ABF88BAF-91F6-2D4B-BEE6-8CDA1B9F81BB}"/>
              </a:ext>
            </a:extLst>
          </p:cNvPr>
          <p:cNvSpPr txBox="1">
            <a:spLocks/>
          </p:cNvSpPr>
          <p:nvPr/>
        </p:nvSpPr>
        <p:spPr>
          <a:xfrm>
            <a:off x="607516" y="3134405"/>
            <a:ext cx="10963473"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zh-CN" dirty="0"/>
              <a:t>有</a:t>
            </a:r>
            <a:r>
              <a:rPr lang="zh-CN" altLang="en-US" dirty="0"/>
              <a:t>：</a:t>
            </a:r>
            <a:endParaRPr kumimoji="1" lang="ar-AE"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072E3D8-ABF1-8248-AD4F-4C48085D1D43}"/>
                  </a:ext>
                </a:extLst>
              </p:cNvPr>
              <p:cNvSpPr/>
              <p:nvPr/>
            </p:nvSpPr>
            <p:spPr>
              <a:xfrm>
                <a:off x="1438538" y="3917711"/>
                <a:ext cx="8664624" cy="5794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𝑛𝑒𝑥𝑡</m:t>
                          </m:r>
                          <m:r>
                            <a:rPr lang="zh-CN" altLang="en-US" sz="2400" i="0">
                              <a:latin typeface="Cambria Math" panose="02040503050406030204" pitchFamily="18" charset="0"/>
                            </a:rPr>
                            <m:t> </m:t>
                          </m:r>
                          <m:r>
                            <a:rPr lang="zh-CN" altLang="en-US" sz="2400" i="1">
                              <a:latin typeface="Cambria Math" panose="02040503050406030204" pitchFamily="18" charset="0"/>
                            </a:rPr>
                            <m:t>𝑖𝑛𝑡</m:t>
                          </m:r>
                        </m:sub>
                      </m:sSub>
                      <m:r>
                        <a:rPr lang="zh-CN" altLang="en-US" sz="2400" i="0">
                          <a:latin typeface="Cambria Math" panose="02040503050406030204" pitchFamily="18" charset="0"/>
                        </a:rPr>
                        <m:t>=</m:t>
                      </m:r>
                      <m:d>
                        <m:dPr>
                          <m:ctrlPr>
                            <a:rPr lang="zh-CN" altLang="en-US" sz="2400" i="1">
                              <a:latin typeface="Cambria Math" panose="02040503050406030204" pitchFamily="18" charset="0"/>
                            </a:rPr>
                          </m:ctrlPr>
                        </m:dPr>
                        <m:e>
                          <m:f>
                            <m:fPr>
                              <m:type m:val="skw"/>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𝑠𝑐𝑎𝑙𝑒</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𝑤</m:t>
                                  </m:r>
                                </m:e>
                                <m:sub>
                                  <m:r>
                                    <a:rPr lang="zh-CN" altLang="en-US" sz="2400" i="1">
                                      <a:latin typeface="Cambria Math" panose="02040503050406030204" pitchFamily="18" charset="0"/>
                                    </a:rPr>
                                    <m:t>𝑠𝑐𝑎𝑙𝑒</m:t>
                                  </m:r>
                                </m:sub>
                              </m:sSub>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𝑛𝑒𝑥𝑡</m:t>
                                  </m:r>
                                  <m:r>
                                    <a:rPr lang="zh-CN" altLang="en-US" sz="2400" i="0">
                                      <a:latin typeface="Cambria Math" panose="02040503050406030204" pitchFamily="18" charset="0"/>
                                    </a:rPr>
                                    <m:t> </m:t>
                                  </m:r>
                                  <m:r>
                                    <a:rPr lang="zh-CN" altLang="en-US" sz="2400" i="1">
                                      <a:latin typeface="Cambria Math" panose="02040503050406030204" pitchFamily="18" charset="0"/>
                                    </a:rPr>
                                    <m:t>𝑠𝑐𝑎𝑙𝑒</m:t>
                                  </m:r>
                                </m:sub>
                              </m:sSub>
                            </m:den>
                          </m:f>
                        </m:e>
                      </m:d>
                      <m:r>
                        <a:rPr lang="zh-CN" altLang="en-US" sz="2400" i="0">
                          <a:latin typeface="Cambria Math" panose="02040503050406030204" pitchFamily="18" charset="0"/>
                        </a:rPr>
                        <m:t>∙</m:t>
                      </m:r>
                      <m:r>
                        <a:rPr lang="zh-CN" altLang="en-US" sz="2400" i="1">
                          <a:latin typeface="Cambria Math" panose="02040503050406030204" pitchFamily="18" charset="0"/>
                        </a:rPr>
                        <m:t>𝐼𝑁𝑇</m:t>
                      </m:r>
                      <m:sSub>
                        <m:sSubPr>
                          <m:ctrlPr>
                            <a:rPr lang="zh-CN" altLang="en-US" sz="2400" i="1">
                              <a:latin typeface="Cambria Math" panose="02040503050406030204" pitchFamily="18" charset="0"/>
                            </a:rPr>
                          </m:ctrlPr>
                        </m:sSubPr>
                        <m:e>
                          <m:r>
                            <a:rPr lang="zh-CN" altLang="en-US" sz="2400" i="0">
                              <a:latin typeface="Cambria Math" panose="02040503050406030204" pitchFamily="18" charset="0"/>
                            </a:rPr>
                            <m:t>32</m:t>
                          </m:r>
                        </m:e>
                        <m:sub>
                          <m:r>
                            <a:rPr lang="zh-CN" altLang="en-US" sz="2400" i="1">
                              <a:latin typeface="Cambria Math" panose="02040503050406030204" pitchFamily="18" charset="0"/>
                            </a:rPr>
                            <m:t>𝑟𝑒𝑠𝑢𝑙𝑡</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𝑛𝑒𝑥𝑡</m:t>
                          </m:r>
                          <m:r>
                            <a:rPr lang="zh-CN" altLang="en-US" sz="2400" i="0">
                              <a:latin typeface="Cambria Math" panose="02040503050406030204" pitchFamily="18" charset="0"/>
                            </a:rPr>
                            <m:t> </m:t>
                          </m:r>
                          <m:r>
                            <a:rPr lang="zh-CN" altLang="en-US" sz="2400" i="1">
                              <a:latin typeface="Cambria Math" panose="02040503050406030204" pitchFamily="18" charset="0"/>
                            </a:rPr>
                            <m:t>𝑜𝑓𝑓𝑠𝑒𝑡</m:t>
                          </m:r>
                        </m:sub>
                      </m:sSub>
                    </m:oMath>
                  </m:oMathPara>
                </a14:m>
                <a:endParaRPr lang="zh-CN" altLang="en-US" sz="2400" dirty="0"/>
              </a:p>
            </p:txBody>
          </p:sp>
        </mc:Choice>
        <mc:Fallback xmlns="">
          <p:sp>
            <p:nvSpPr>
              <p:cNvPr id="7" name="矩形 6">
                <a:extLst>
                  <a:ext uri="{FF2B5EF4-FFF2-40B4-BE49-F238E27FC236}">
                    <a16:creationId xmlns:a16="http://schemas.microsoft.com/office/drawing/2014/main" id="{A072E3D8-ABF1-8248-AD4F-4C48085D1D43}"/>
                  </a:ext>
                </a:extLst>
              </p:cNvPr>
              <p:cNvSpPr>
                <a:spLocks noRot="1" noChangeAspect="1" noMove="1" noResize="1" noEditPoints="1" noAdjustHandles="1" noChangeArrowheads="1" noChangeShapeType="1" noTextEdit="1"/>
              </p:cNvSpPr>
              <p:nvPr/>
            </p:nvSpPr>
            <p:spPr>
              <a:xfrm>
                <a:off x="1438538" y="3917711"/>
                <a:ext cx="8664624" cy="579454"/>
              </a:xfrm>
              <a:prstGeom prst="rect">
                <a:avLst/>
              </a:prstGeom>
              <a:blipFill>
                <a:blip r:embed="rId4"/>
                <a:stretch>
                  <a:fillRect t="-117021" b="-187234"/>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C1F763CB-83F2-0046-8F24-5A79DBDC34CB}"/>
              </a:ext>
            </a:extLst>
          </p:cNvPr>
          <p:cNvSpPr txBox="1">
            <a:spLocks/>
          </p:cNvSpPr>
          <p:nvPr/>
        </p:nvSpPr>
        <p:spPr>
          <a:xfrm>
            <a:off x="607516" y="5075338"/>
            <a:ext cx="10963473" cy="1027801"/>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zh-CN" dirty="0">
                <a:latin typeface="Gill Sans MT" panose="020B0502020104020203" pitchFamily="34" charset="0"/>
              </a:rPr>
              <a:t>因此重量化需要本</a:t>
            </a:r>
            <a:r>
              <a:rPr lang="en-US" altLang="zh-CN" dirty="0">
                <a:latin typeface="Gill Sans MT" panose="020B0502020104020203" pitchFamily="34" charset="0"/>
              </a:rPr>
              <a:t>Operation</a:t>
            </a:r>
            <a:r>
              <a:rPr lang="zh-CN" altLang="zh-CN" dirty="0">
                <a:latin typeface="Gill Sans MT" panose="020B0502020104020203" pitchFamily="34" charset="0"/>
              </a:rPr>
              <a:t>输入</a:t>
            </a:r>
            <a:r>
              <a:rPr lang="en-US" altLang="zh-CN" dirty="0">
                <a:latin typeface="Gill Sans MT" panose="020B0502020104020203" pitchFamily="34" charset="0"/>
              </a:rPr>
              <a:t>input</a:t>
            </a:r>
            <a:r>
              <a:rPr lang="zh-CN" altLang="zh-CN" dirty="0">
                <a:latin typeface="Gill Sans MT" panose="020B0502020104020203" pitchFamily="34" charset="0"/>
              </a:rPr>
              <a:t>和</a:t>
            </a:r>
            <a:r>
              <a:rPr lang="en-US" altLang="zh-CN" dirty="0">
                <a:latin typeface="Gill Sans MT" panose="020B0502020104020203" pitchFamily="34" charset="0"/>
              </a:rPr>
              <a:t>weight</a:t>
            </a:r>
            <a:r>
              <a:rPr lang="zh-CN" altLang="zh-CN" dirty="0">
                <a:latin typeface="Gill Sans MT" panose="020B0502020104020203" pitchFamily="34" charset="0"/>
              </a:rPr>
              <a:t>的</a:t>
            </a:r>
            <a:r>
              <a:rPr lang="en-US" altLang="zh-CN" dirty="0">
                <a:latin typeface="Gill Sans MT" panose="020B0502020104020203" pitchFamily="34" charset="0"/>
              </a:rPr>
              <a:t>scale</a:t>
            </a:r>
            <a:r>
              <a:rPr lang="zh-CN" altLang="zh-CN" dirty="0">
                <a:latin typeface="Gill Sans MT" panose="020B0502020104020203" pitchFamily="34" charset="0"/>
              </a:rPr>
              <a:t>，以及下一</a:t>
            </a:r>
            <a:r>
              <a:rPr lang="en-US" altLang="zh-CN" dirty="0">
                <a:latin typeface="Gill Sans MT" panose="020B0502020104020203" pitchFamily="34" charset="0"/>
              </a:rPr>
              <a:t>Operation</a:t>
            </a:r>
            <a:r>
              <a:rPr lang="zh-CN" altLang="zh-CN" dirty="0">
                <a:latin typeface="Gill Sans MT" panose="020B0502020104020203" pitchFamily="34" charset="0"/>
              </a:rPr>
              <a:t>的</a:t>
            </a:r>
            <a:r>
              <a:rPr lang="en-US" altLang="zh-CN" dirty="0">
                <a:latin typeface="Gill Sans MT" panose="020B0502020104020203" pitchFamily="34" charset="0"/>
              </a:rPr>
              <a:t>input</a:t>
            </a:r>
            <a:r>
              <a:rPr lang="zh-CN" altLang="zh-CN" dirty="0">
                <a:latin typeface="Gill Sans MT" panose="020B0502020104020203" pitchFamily="34" charset="0"/>
              </a:rPr>
              <a:t>输入数据的</a:t>
            </a:r>
            <a:r>
              <a:rPr lang="en-US" altLang="zh-CN" dirty="0">
                <a:latin typeface="Gill Sans MT" panose="020B0502020104020203" pitchFamily="34" charset="0"/>
              </a:rPr>
              <a:t>scale</a:t>
            </a:r>
            <a:r>
              <a:rPr lang="zh-CN" altLang="zh-CN" dirty="0">
                <a:latin typeface="Gill Sans MT" panose="020B0502020104020203" pitchFamily="34" charset="0"/>
              </a:rPr>
              <a:t>和</a:t>
            </a:r>
            <a:r>
              <a:rPr lang="en-US" altLang="zh-CN" dirty="0">
                <a:latin typeface="Gill Sans MT" panose="020B0502020104020203" pitchFamily="34" charset="0"/>
              </a:rPr>
              <a:t>offset</a:t>
            </a:r>
            <a:r>
              <a:rPr lang="zh-CN" altLang="en-US" dirty="0">
                <a:latin typeface="Gill Sans MT" panose="020B0502020104020203" pitchFamily="34" charset="0"/>
              </a:rPr>
              <a:t>。</a:t>
            </a:r>
            <a:endParaRPr kumimoji="1" lang="ar-AE" dirty="0">
              <a:latin typeface="Gill Sans MT" panose="020B0502020104020203" pitchFamily="34" charset="0"/>
            </a:endParaRPr>
          </a:p>
        </p:txBody>
      </p:sp>
    </p:spTree>
    <p:extLst>
      <p:ext uri="{BB962C8B-B14F-4D97-AF65-F5344CB8AC3E}">
        <p14:creationId xmlns:p14="http://schemas.microsoft.com/office/powerpoint/2010/main" val="49027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D2C-506A-3B4C-8733-E9787185BAF3}"/>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333F0A2A-34DB-6748-AB99-51D1CF737C71}"/>
              </a:ext>
            </a:extLst>
          </p:cNvPr>
          <p:cNvSpPr>
            <a:spLocks noGrp="1"/>
          </p:cNvSpPr>
          <p:nvPr>
            <p:ph sz="half" idx="1"/>
          </p:nvPr>
        </p:nvSpPr>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为什么模型量化技术能够对实际部署起到加速作用？</a:t>
            </a: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为什么需要对网络模型进行量化压缩？</a:t>
            </a: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为什么不直接训练低精度的模型？（大模型呢？）</a:t>
            </a:r>
            <a:endParaRPr lang="en-US" altLang="zh-CN" dirty="0">
              <a:latin typeface="Gill Sans MT" panose="020B0502020104020203" pitchFamily="34" charset="0"/>
              <a:ea typeface="Microsoft YaHei" panose="020B0503020204020204" pitchFamily="34" charset="-122"/>
            </a:endParaRP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什么情况下不应该</a:t>
            </a:r>
            <a:r>
              <a:rPr lang="en-US" altLang="zh-CN" dirty="0">
                <a:latin typeface="Gill Sans MT" panose="020B0502020104020203" pitchFamily="34" charset="0"/>
                <a:ea typeface="Microsoft YaHei" panose="020B0503020204020204" pitchFamily="34" charset="-122"/>
              </a:rPr>
              <a:t>/</a:t>
            </a:r>
            <a:r>
              <a:rPr lang="zh-CN" altLang="en-US" dirty="0">
                <a:latin typeface="Gill Sans MT" panose="020B0502020104020203" pitchFamily="34" charset="0"/>
                <a:ea typeface="Microsoft YaHei" panose="020B0503020204020204" pitchFamily="34" charset="-122"/>
              </a:rPr>
              <a:t>应该使用模型量化？</a:t>
            </a:r>
            <a:endParaRPr lang="en-US" altLang="zh-CN" dirty="0">
              <a:latin typeface="Gill Sans MT" panose="020B0502020104020203" pitchFamily="34" charset="0"/>
              <a:ea typeface="Microsoft YaHei" panose="020B0503020204020204" pitchFamily="34" charset="-122"/>
            </a:endParaRPr>
          </a:p>
          <a:p>
            <a:pPr marL="0" indent="0">
              <a:buNone/>
            </a:pPr>
            <a:endParaRPr lang="zh-CN" altLang="en-US" dirty="0">
              <a:latin typeface="Gill Sans MT" panose="020B0502020104020203" pitchFamily="34" charset="0"/>
              <a:ea typeface="Microsoft YaHei" panose="020B0503020204020204" pitchFamily="34" charset="-122"/>
            </a:endParaRPr>
          </a:p>
        </p:txBody>
      </p:sp>
      <p:pic>
        <p:nvPicPr>
          <p:cNvPr id="4" name="图片 3">
            <a:extLst>
              <a:ext uri="{FF2B5EF4-FFF2-40B4-BE49-F238E27FC236}">
                <a16:creationId xmlns:a16="http://schemas.microsoft.com/office/drawing/2014/main" id="{DC7923EA-23B3-2249-9E0F-E5A4D3588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3902637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Learning Accurate Low-Bit Deep Neural Networks with Stochastic Quantization</a:t>
            </a:r>
          </a:p>
          <a:p>
            <a:r>
              <a:rPr lang="en-US" altLang="zh-CN" sz="1200" dirty="0">
                <a:latin typeface="Gill Sans MT" panose="020B0502020104020203" pitchFamily="34" charset="0"/>
              </a:rPr>
              <a:t>Differentiable Soft Quantization: Bridging Full-Precision and Low-Bit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ICCV 2019</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IR-Net: Forward and Backward Information Retention for Highly Accurate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Towards Unified INT8 Training for Convolutional Neural Network</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Rotation Consistent Margin Loss for Efficient Low-bit Face Recognition</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DMS: Differentiable diMension Search for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ICLR 2020 Workshop</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Nagel, Markus, et al. "A white paper on neural network quantization." </a:t>
            </a:r>
            <a:r>
              <a:rPr lang="en-US" altLang="zh-CN" sz="1200" i="1" dirty="0">
                <a:latin typeface="Gill Sans MT" panose="020B0502020104020203" pitchFamily="34" charset="0"/>
              </a:rPr>
              <a:t>arXiv preprint arXiv:2106.08295</a:t>
            </a:r>
            <a:r>
              <a:rPr lang="en-US" altLang="zh-CN" sz="1200" dirty="0">
                <a:latin typeface="Gill Sans MT" panose="020B0502020104020203" pitchFamily="34" charset="0"/>
              </a:rPr>
              <a:t> (2021).</a:t>
            </a:r>
          </a:p>
          <a:p>
            <a:r>
              <a:rPr lang="en-US" altLang="zh-CN" sz="1200" dirty="0">
                <a:latin typeface="Gill Sans MT" panose="020B0502020104020203" pitchFamily="34" charset="0"/>
              </a:rPr>
              <a:t>Krishnamoorthi, Raghuraman. "Quantizing deep convolutional networks for efficient inference: A whitepaper."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arXiv:1806.08342 (2018)</a:t>
            </a:r>
          </a:p>
          <a:p>
            <a:r>
              <a:rPr lang="en-US" altLang="zh-CN" sz="1200" dirty="0" err="1">
                <a:latin typeface="Gill Sans MT" panose="020B0502020104020203" pitchFamily="34" charset="0"/>
              </a:rPr>
              <a:t>Gholami</a:t>
            </a:r>
            <a:r>
              <a:rPr lang="en-US" altLang="zh-CN" sz="1200" dirty="0">
                <a:latin typeface="Gill Sans MT" panose="020B0502020104020203" pitchFamily="34" charset="0"/>
              </a:rPr>
              <a:t>, A., Kim, S., Dong, Z., Yao, Z., Mahoney, M. W., &amp; Keutzer, K. (2021). A survey of quantization methods for efficient neural network inference. arXiv preprint arXiv:2103.13630.</a:t>
            </a:r>
          </a:p>
          <a:p>
            <a:r>
              <a:rPr lang="en-US" altLang="zh-CN" sz="1200" dirty="0">
                <a:latin typeface="Gill Sans MT" panose="020B0502020104020203" pitchFamily="34" charset="0"/>
              </a:rPr>
              <a:t>Wu, H., Judd, P., Zhang, X., Isaev, M., &amp; Micikevicius, P. (2020). Integer quantization for deep learning inference: Principles and empirical evaluation. arXiv preprint arXiv:2004.09602.</a:t>
            </a:r>
          </a:p>
          <a:p>
            <a:r>
              <a:rPr lang="zh-CN" altLang="en-US" sz="1200" dirty="0">
                <a:latin typeface="Gill Sans MT" panose="020B0502020104020203" pitchFamily="34" charset="0"/>
              </a:rPr>
              <a:t>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网络模型低比特量化 </a:t>
            </a:r>
            <a:r>
              <a:rPr lang="en-US" altLang="zh-CN" sz="1200" dirty="0">
                <a:latin typeface="Gill Sans MT" panose="020B0502020104020203" pitchFamily="34" charset="0"/>
                <a:hlinkClick r:id="rId2">
                  <a:extLst>
                    <a:ext uri="{A12FA001-AC4F-418D-AE19-62706E023703}">
                      <ahyp:hlinkClr xmlns:ahyp="http://schemas.microsoft.com/office/drawing/2018/hyperlinkcolor" val="tx"/>
                    </a:ext>
                  </a:extLst>
                </a:hlinkClick>
              </a:rPr>
              <a:t>https://zhuanlan.zhihu.com/p/453992336</a:t>
            </a:r>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低比特量化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Concept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 </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Aware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感知量化（</a:t>
            </a:r>
            <a:r>
              <a:rPr lang="en-US" altLang="zh-CN" sz="2000" dirty="0">
                <a:solidFill>
                  <a:srgbClr val="374154"/>
                </a:solidFill>
                <a:latin typeface="Gill Sans MT" panose="020B0502020104020203" pitchFamily="34" charset="0"/>
              </a:rPr>
              <a:t>QAT</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Post-Training 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训练后量化（</a:t>
            </a:r>
            <a:r>
              <a:rPr lang="en-US" altLang="zh-CN" sz="2000" dirty="0">
                <a:solidFill>
                  <a:srgbClr val="374154"/>
                </a:solidFill>
                <a:latin typeface="Gill Sans MT" panose="020B0502020104020203" pitchFamily="34" charset="0"/>
              </a:rPr>
              <a:t>PTQ</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Deployment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量化部署</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加快训练速度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7317083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buNone/>
            </a:pPr>
            <a:r>
              <a:rPr lang="zh-CN" altLang="en-US" sz="9600" b="1" dirty="0">
                <a:solidFill>
                  <a:srgbClr val="C00000"/>
                </a:solidFill>
                <a:latin typeface="Futura Medium" panose="020B0602020204020303" pitchFamily="34" charset="-79"/>
                <a:cs typeface="Futura Medium" panose="020B0602020204020303" pitchFamily="34" charset="-79"/>
              </a:rPr>
              <a:t>训练后量化</a:t>
            </a:r>
            <a:endParaRPr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Post-Training Quantization,</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PTQ</a:t>
            </a: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Static/Dynamic</a:t>
            </a:r>
          </a:p>
        </p:txBody>
      </p:sp>
    </p:spTree>
    <p:extLst>
      <p:ext uri="{BB962C8B-B14F-4D97-AF65-F5344CB8AC3E}">
        <p14:creationId xmlns:p14="http://schemas.microsoft.com/office/powerpoint/2010/main" val="70599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A1E6782-545A-0248-8942-31484F5809E2}"/>
              </a:ext>
            </a:extLst>
          </p:cNvPr>
          <p:cNvSpPr>
            <a:spLocks noGrp="1"/>
          </p:cNvSpPr>
          <p:nvPr>
            <p:ph type="title"/>
          </p:nvPr>
        </p:nvSpPr>
        <p:spPr/>
        <p:txBody>
          <a:bodyPr/>
          <a:lstStyle/>
          <a:p>
            <a:r>
              <a:rPr lang="en-US" altLang="zh-CN" dirty="0"/>
              <a:t>PTQ</a:t>
            </a:r>
            <a:r>
              <a:rPr lang="zh-CN" altLang="en-US" dirty="0"/>
              <a:t> </a:t>
            </a:r>
            <a:r>
              <a:rPr lang="en-US" altLang="zh-CN" dirty="0"/>
              <a:t>Dynamic</a:t>
            </a:r>
            <a:endParaRPr lang="zh-CN" altLang="en-US" dirty="0"/>
          </a:p>
        </p:txBody>
      </p:sp>
      <p:sp>
        <p:nvSpPr>
          <p:cNvPr id="8" name="内容占位符 7">
            <a:extLst>
              <a:ext uri="{FF2B5EF4-FFF2-40B4-BE49-F238E27FC236}">
                <a16:creationId xmlns:a16="http://schemas.microsoft.com/office/drawing/2014/main" id="{4D44833F-C5CF-0747-81BC-44B747291F6B}"/>
              </a:ext>
            </a:extLst>
          </p:cNvPr>
          <p:cNvSpPr>
            <a:spLocks noGrp="1"/>
          </p:cNvSpPr>
          <p:nvPr>
            <p:ph sz="half" idx="1"/>
          </p:nvPr>
        </p:nvSpPr>
        <p:spPr/>
        <p:txBody>
          <a:bodyPr/>
          <a:lstStyle/>
          <a:p>
            <a:pPr marL="0" indent="0">
              <a:buNone/>
            </a:pPr>
            <a:r>
              <a:rPr lang="zh-CN" altLang="en-US" b="1" dirty="0">
                <a:latin typeface="Gill Sans MT" panose="020B0502020104020203" pitchFamily="34" charset="0"/>
                <a:ea typeface="Microsoft YaHei" panose="020B0503020204020204" pitchFamily="34" charset="-122"/>
              </a:rPr>
              <a:t>动态离线量化（</a:t>
            </a:r>
            <a:r>
              <a:rPr lang="en-US" altLang="zh-CN" b="1" dirty="0">
                <a:latin typeface="Gill Sans MT" panose="020B0502020104020203" pitchFamily="34" charset="0"/>
                <a:ea typeface="Microsoft YaHei" panose="020B0503020204020204" pitchFamily="34" charset="-122"/>
              </a:rPr>
              <a:t>Post Training Quantization Dynamic, PTQ Dynamic</a:t>
            </a:r>
            <a:r>
              <a:rPr lang="zh-CN" altLang="en-US" b="1" dirty="0">
                <a:latin typeface="Gill Sans MT" panose="020B0502020104020203" pitchFamily="34" charset="0"/>
                <a:ea typeface="Microsoft YaHei" panose="020B0503020204020204" pitchFamily="34" charset="-122"/>
              </a:rPr>
              <a:t>）</a:t>
            </a:r>
            <a:endParaRPr lang="en-US" altLang="zh-CN" b="1"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仅将模型中特定算子的权重从</a:t>
            </a:r>
            <a:r>
              <a:rPr lang="en-US" altLang="zh-CN" dirty="0">
                <a:latin typeface="Gill Sans MT" panose="020B0502020104020203" pitchFamily="34" charset="0"/>
                <a:ea typeface="Microsoft YaHei" panose="020B0503020204020204" pitchFamily="34" charset="-122"/>
              </a:rPr>
              <a:t>FP32</a:t>
            </a:r>
            <a:r>
              <a:rPr lang="zh-CN" altLang="en-US" dirty="0">
                <a:latin typeface="Gill Sans MT" panose="020B0502020104020203" pitchFamily="34" charset="0"/>
                <a:ea typeface="Microsoft YaHei" panose="020B0503020204020204" pitchFamily="34" charset="-122"/>
              </a:rPr>
              <a:t>类型映射成 </a:t>
            </a:r>
            <a:r>
              <a:rPr lang="en-US" altLang="zh-CN" dirty="0">
                <a:latin typeface="Gill Sans MT" panose="020B0502020104020203" pitchFamily="34" charset="0"/>
                <a:ea typeface="Microsoft YaHei" panose="020B0503020204020204" pitchFamily="34" charset="-122"/>
              </a:rPr>
              <a:t>INT8/16 </a:t>
            </a:r>
            <a:r>
              <a:rPr lang="zh-CN" altLang="en-US" dirty="0">
                <a:latin typeface="Gill Sans MT" panose="020B0502020104020203" pitchFamily="34" charset="0"/>
                <a:ea typeface="Microsoft YaHei" panose="020B0503020204020204" pitchFamily="34" charset="-122"/>
              </a:rPr>
              <a:t>类型</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主要可以减小模型大小，对特定加载权重费时的模型可以起到一定加速效果</a:t>
            </a:r>
          </a:p>
          <a:p>
            <a:r>
              <a:rPr lang="zh-CN" altLang="en-US" dirty="0">
                <a:latin typeface="Gill Sans MT" panose="020B0502020104020203" pitchFamily="34" charset="0"/>
                <a:ea typeface="Microsoft YaHei" panose="020B0503020204020204" pitchFamily="34" charset="-122"/>
              </a:rPr>
              <a:t>但是对于不同输入值，其缩放因子是</a:t>
            </a:r>
            <a:r>
              <a:rPr lang="zh-CN" altLang="en-US" u="sng" dirty="0">
                <a:latin typeface="Gill Sans MT" panose="020B0502020104020203" pitchFamily="34" charset="0"/>
                <a:ea typeface="Microsoft YaHei" panose="020B0503020204020204" pitchFamily="34" charset="-122"/>
              </a:rPr>
              <a:t>动态计算</a:t>
            </a:r>
            <a:r>
              <a:rPr lang="zh-CN" altLang="en-US" dirty="0">
                <a:latin typeface="Gill Sans MT" panose="020B0502020104020203" pitchFamily="34" charset="0"/>
                <a:ea typeface="Microsoft YaHei" panose="020B0503020204020204" pitchFamily="34" charset="-122"/>
              </a:rPr>
              <a:t>，因此动态量化是几种量化方法中性能最差的</a:t>
            </a:r>
            <a:endParaRPr lang="en-US" altLang="zh-CN" dirty="0">
              <a:latin typeface="Gill Sans MT" panose="020B0502020104020203" pitchFamily="34" charset="0"/>
              <a:ea typeface="Microsoft YaHei" panose="020B0503020204020204" pitchFamily="34" charset="-122"/>
            </a:endParaRPr>
          </a:p>
          <a:p>
            <a:pPr marL="0" indent="0">
              <a:buNone/>
            </a:pPr>
            <a:endParaRPr lang="zh-CN" altLang="en-US" dirty="0">
              <a:latin typeface="Gill Sans MT" panose="020B0502020104020203" pitchFamily="34" charset="0"/>
              <a:ea typeface="Microsoft YaHei" panose="020B0503020204020204" pitchFamily="34" charset="-122"/>
            </a:endParaRPr>
          </a:p>
          <a:p>
            <a:pPr marL="239106" lvl="1" indent="-239106">
              <a:buChar char="•"/>
            </a:pPr>
            <a:r>
              <a:rPr lang="zh-CN" altLang="en-US" sz="2000" dirty="0">
                <a:latin typeface="Gill Sans MT" panose="020B0502020104020203" pitchFamily="34" charset="0"/>
                <a:ea typeface="Microsoft YaHei" panose="020B0503020204020204" pitchFamily="34" charset="-122"/>
              </a:rPr>
              <a:t>权重量化成 </a:t>
            </a:r>
            <a:r>
              <a:rPr lang="en-US" altLang="zh-CN" sz="2000" dirty="0">
                <a:latin typeface="Gill Sans MT" panose="020B0502020104020203" pitchFamily="34" charset="0"/>
                <a:ea typeface="Microsoft YaHei" panose="020B0503020204020204" pitchFamily="34" charset="-122"/>
              </a:rPr>
              <a:t>INT16 </a:t>
            </a:r>
            <a:r>
              <a:rPr lang="zh-CN" altLang="en-US" sz="2000" dirty="0">
                <a:latin typeface="Gill Sans MT" panose="020B0502020104020203" pitchFamily="34" charset="0"/>
                <a:ea typeface="Microsoft YaHei" panose="020B0503020204020204" pitchFamily="34" charset="-122"/>
              </a:rPr>
              <a:t>类型，模型精度不受影响，模型大小为原始的 </a:t>
            </a:r>
            <a:r>
              <a:rPr lang="en-US" altLang="zh-CN" sz="2000" dirty="0">
                <a:latin typeface="Gill Sans MT" panose="020B0502020104020203" pitchFamily="34" charset="0"/>
                <a:ea typeface="Microsoft YaHei" panose="020B0503020204020204" pitchFamily="34" charset="-122"/>
              </a:rPr>
              <a:t>1/2</a:t>
            </a:r>
            <a:r>
              <a:rPr lang="zh-CN" altLang="en-US" sz="2000" dirty="0">
                <a:latin typeface="Gill Sans MT" panose="020B0502020104020203" pitchFamily="34" charset="0"/>
                <a:ea typeface="Microsoft YaHei" panose="020B0503020204020204" pitchFamily="34" charset="-122"/>
              </a:rPr>
              <a:t>。</a:t>
            </a:r>
          </a:p>
          <a:p>
            <a:pPr marL="239106" lvl="1" indent="-239106">
              <a:buChar char="•"/>
            </a:pPr>
            <a:r>
              <a:rPr lang="zh-CN" altLang="en-US" sz="2000" dirty="0">
                <a:latin typeface="Gill Sans MT" panose="020B0502020104020203" pitchFamily="34" charset="0"/>
                <a:ea typeface="Microsoft YaHei" panose="020B0503020204020204" pitchFamily="34" charset="-122"/>
              </a:rPr>
              <a:t>权重量化成 </a:t>
            </a:r>
            <a:r>
              <a:rPr lang="en-US" altLang="zh-CN" sz="2000" dirty="0">
                <a:latin typeface="Gill Sans MT" panose="020B0502020104020203" pitchFamily="34" charset="0"/>
                <a:ea typeface="Microsoft YaHei" panose="020B0503020204020204" pitchFamily="34" charset="-122"/>
              </a:rPr>
              <a:t>INT8 </a:t>
            </a:r>
            <a:r>
              <a:rPr lang="zh-CN" altLang="en-US" sz="2000" dirty="0">
                <a:latin typeface="Gill Sans MT" panose="020B0502020104020203" pitchFamily="34" charset="0"/>
                <a:ea typeface="Microsoft YaHei" panose="020B0503020204020204" pitchFamily="34" charset="-122"/>
              </a:rPr>
              <a:t>类型，模型精度会受到影响，模型大小为原始的 </a:t>
            </a:r>
            <a:r>
              <a:rPr lang="en-US" altLang="zh-CN" sz="2000" dirty="0">
                <a:latin typeface="Gill Sans MT" panose="020B0502020104020203" pitchFamily="34" charset="0"/>
                <a:ea typeface="Microsoft YaHei" panose="020B0503020204020204" pitchFamily="34" charset="-122"/>
              </a:rPr>
              <a:t>1/4</a:t>
            </a:r>
            <a:r>
              <a:rPr lang="zh-CN" altLang="en-US" sz="2000" dirty="0">
                <a:latin typeface="Gill Sans MT" panose="020B0502020104020203" pitchFamily="34" charset="0"/>
                <a:ea typeface="Microsoft YaHei" panose="020B0503020204020204" pitchFamily="34" charset="-122"/>
              </a:rPr>
              <a:t>。</a:t>
            </a:r>
          </a:p>
          <a:p>
            <a:pPr marL="0" indent="0">
              <a:buNone/>
            </a:pPr>
            <a:endParaRPr lang="zh-CN" altLang="en-US"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52791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28837-A125-C346-B532-226FEBBEADB0}"/>
              </a:ext>
            </a:extLst>
          </p:cNvPr>
          <p:cNvSpPr>
            <a:spLocks noGrp="1"/>
          </p:cNvSpPr>
          <p:nvPr>
            <p:ph type="title"/>
          </p:nvPr>
        </p:nvSpPr>
        <p:spPr/>
        <p:txBody>
          <a:bodyPr/>
          <a:lstStyle/>
          <a:p>
            <a:r>
              <a:rPr lang="en-US" altLang="zh-CN" dirty="0"/>
              <a:t>PTQ</a:t>
            </a:r>
            <a:r>
              <a:rPr lang="zh-CN" altLang="en-US" dirty="0"/>
              <a:t> </a:t>
            </a:r>
            <a:r>
              <a:rPr lang="en-US" altLang="zh-CN" dirty="0"/>
              <a:t>Dynamic</a:t>
            </a:r>
            <a:r>
              <a:rPr lang="zh-CN" altLang="en-US" dirty="0"/>
              <a:t> 算法流程</a:t>
            </a:r>
            <a:endParaRPr kumimoji="1" lang="zh-CN" altLang="en-US" dirty="0"/>
          </a:p>
        </p:txBody>
      </p:sp>
      <p:pic>
        <p:nvPicPr>
          <p:cNvPr id="6" name="内容占位符 5">
            <a:extLst>
              <a:ext uri="{FF2B5EF4-FFF2-40B4-BE49-F238E27FC236}">
                <a16:creationId xmlns:a16="http://schemas.microsoft.com/office/drawing/2014/main" id="{5212CB1E-8C53-534C-A9C9-5361DB24FC7C}"/>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79889" r="37603"/>
          <a:stretch/>
        </p:blipFill>
        <p:spPr>
          <a:xfrm>
            <a:off x="1417861" y="3010078"/>
            <a:ext cx="8896737" cy="1008112"/>
          </a:xfrm>
        </p:spPr>
      </p:pic>
    </p:spTree>
    <p:extLst>
      <p:ext uri="{BB962C8B-B14F-4D97-AF65-F5344CB8AC3E}">
        <p14:creationId xmlns:p14="http://schemas.microsoft.com/office/powerpoint/2010/main" val="228223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A1E6782-545A-0248-8942-31484F5809E2}"/>
              </a:ext>
            </a:extLst>
          </p:cNvPr>
          <p:cNvSpPr>
            <a:spLocks noGrp="1"/>
          </p:cNvSpPr>
          <p:nvPr>
            <p:ph type="title"/>
          </p:nvPr>
        </p:nvSpPr>
        <p:spPr/>
        <p:txBody>
          <a:bodyPr/>
          <a:lstStyle/>
          <a:p>
            <a:r>
              <a:rPr lang="en-US" altLang="zh-CN" dirty="0"/>
              <a:t>PTQ</a:t>
            </a:r>
            <a:r>
              <a:rPr lang="zh-CN" altLang="en-US" dirty="0"/>
              <a:t> </a:t>
            </a:r>
            <a:r>
              <a:rPr lang="en-US" altLang="zh-CN" dirty="0"/>
              <a:t>Static</a:t>
            </a:r>
            <a:endParaRPr lang="zh-CN" altLang="en-US" dirty="0"/>
          </a:p>
        </p:txBody>
      </p:sp>
      <p:sp>
        <p:nvSpPr>
          <p:cNvPr id="8" name="内容占位符 7">
            <a:extLst>
              <a:ext uri="{FF2B5EF4-FFF2-40B4-BE49-F238E27FC236}">
                <a16:creationId xmlns:a16="http://schemas.microsoft.com/office/drawing/2014/main" id="{4D44833F-C5CF-0747-81BC-44B747291F6B}"/>
              </a:ext>
            </a:extLst>
          </p:cNvPr>
          <p:cNvSpPr>
            <a:spLocks noGrp="1"/>
          </p:cNvSpPr>
          <p:nvPr>
            <p:ph sz="half" idx="1"/>
          </p:nvPr>
        </p:nvSpPr>
        <p:spPr/>
        <p:txBody>
          <a:bodyPr/>
          <a:lstStyle/>
          <a:p>
            <a:pPr marL="0" indent="0">
              <a:buNone/>
            </a:pPr>
            <a:r>
              <a:rPr lang="zh-CN" altLang="en-US" b="1" dirty="0">
                <a:latin typeface="Gill Sans MT" panose="020B0502020104020203" pitchFamily="34" charset="0"/>
                <a:ea typeface="Microsoft YaHei" panose="020B0503020204020204" pitchFamily="34" charset="-122"/>
              </a:rPr>
              <a:t>静态离线量化</a:t>
            </a:r>
            <a:r>
              <a:rPr lang="zh-CN" altLang="en-US" b="1" dirty="0"/>
              <a:t>（</a:t>
            </a:r>
            <a:r>
              <a:rPr lang="en-US" altLang="zh-CN" b="1" dirty="0">
                <a:latin typeface="Gill Sans MT" panose="020B0502020104020203" pitchFamily="34" charset="0"/>
              </a:rPr>
              <a:t>Post Training Quantization Static, PTQ Static</a:t>
            </a:r>
            <a:r>
              <a:rPr lang="zh-CN" altLang="en-US" b="1" dirty="0"/>
              <a:t>）</a:t>
            </a:r>
            <a:endParaRPr lang="en-US" altLang="zh-CN" b="1" dirty="0"/>
          </a:p>
          <a:p>
            <a:r>
              <a:rPr lang="zh-CN" altLang="en-US" dirty="0"/>
              <a:t>同时也称为校正量化或者数据集量化。使用少量无标签校准数据，核心是计算量化比例因子。使用静态量化后的模型进行预测，在此过程中量化模型的缩放因子会根据输入数据的分布进行调整。</a:t>
            </a:r>
            <a:endParaRPr lang="en-US" altLang="zh-CN" dirty="0"/>
          </a:p>
          <a:p>
            <a:endParaRPr lang="en-US" altLang="zh-CN" dirty="0"/>
          </a:p>
          <a:p>
            <a:endParaRPr lang="en-US" altLang="zh-CN" dirty="0"/>
          </a:p>
          <a:p>
            <a:endParaRPr lang="en-US" altLang="zh-CN" dirty="0"/>
          </a:p>
          <a:p>
            <a:r>
              <a:rPr lang="zh-CN" altLang="en-US" dirty="0"/>
              <a:t>静态离线量化的目标是求取量化比例因子，主要通过对称量化、非对称量化方式来求，而找最大值或者阈值的方法又有</a:t>
            </a:r>
            <a:r>
              <a:rPr lang="en-US" altLang="zh-CN" dirty="0"/>
              <a:t>MinMax</a:t>
            </a:r>
            <a:r>
              <a:rPr lang="zh-CN" altLang="en-US" dirty="0"/>
              <a:t>、</a:t>
            </a:r>
            <a:r>
              <a:rPr lang="en-US" altLang="zh-CN" dirty="0"/>
              <a:t>KLD</a:t>
            </a:r>
            <a:r>
              <a:rPr lang="zh-CN" altLang="en-US" dirty="0"/>
              <a:t>、</a:t>
            </a:r>
            <a:r>
              <a:rPr lang="en-US" altLang="zh-CN" dirty="0"/>
              <a:t>ADMM</a:t>
            </a:r>
            <a:r>
              <a:rPr lang="zh-CN" altLang="en-US" dirty="0"/>
              <a:t>、</a:t>
            </a:r>
            <a:r>
              <a:rPr lang="en-US" altLang="zh-CN" dirty="0"/>
              <a:t>EQ</a:t>
            </a:r>
            <a:r>
              <a:rPr lang="zh-CN" altLang="en-US" dirty="0"/>
              <a:t>等方法</a:t>
            </a:r>
            <a:br>
              <a:rPr lang="zh-CN" altLang="en-US" dirty="0"/>
            </a:br>
            <a:endParaRPr lang="zh-CN" altLang="en-US" dirty="0"/>
          </a:p>
        </p:txBody>
      </p:sp>
      <p:pic>
        <p:nvPicPr>
          <p:cNvPr id="4" name="Picture 4" descr="equation.pdf">
            <a:extLst>
              <a:ext uri="{FF2B5EF4-FFF2-40B4-BE49-F238E27FC236}">
                <a16:creationId xmlns:a16="http://schemas.microsoft.com/office/drawing/2014/main" id="{A1520801-DFB7-0343-8AC2-C51302581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581" y="3789040"/>
            <a:ext cx="4419600" cy="2667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298C511-EF9D-F449-AFBB-2303AB9BD649}"/>
              </a:ext>
            </a:extLst>
          </p:cNvPr>
          <p:cNvSpPr/>
          <p:nvPr/>
        </p:nvSpPr>
        <p:spPr bwMode="auto">
          <a:xfrm>
            <a:off x="6386413" y="3645024"/>
            <a:ext cx="864096" cy="504056"/>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537534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28837-A125-C346-B532-226FEBBEADB0}"/>
              </a:ext>
            </a:extLst>
          </p:cNvPr>
          <p:cNvSpPr>
            <a:spLocks noGrp="1"/>
          </p:cNvSpPr>
          <p:nvPr>
            <p:ph type="title"/>
          </p:nvPr>
        </p:nvSpPr>
        <p:spPr/>
        <p:txBody>
          <a:bodyPr/>
          <a:lstStyle/>
          <a:p>
            <a:r>
              <a:rPr lang="en-US" altLang="zh-CN" dirty="0"/>
              <a:t>PTQ</a:t>
            </a:r>
            <a:r>
              <a:rPr lang="zh-CN" altLang="en-US" dirty="0"/>
              <a:t> </a:t>
            </a:r>
            <a:r>
              <a:rPr lang="en-US" altLang="zh-CN" dirty="0"/>
              <a:t>Static</a:t>
            </a:r>
            <a:r>
              <a:rPr lang="zh-CN" altLang="en-US" dirty="0"/>
              <a:t> 算法流程</a:t>
            </a:r>
            <a:endParaRPr kumimoji="1" lang="zh-CN" altLang="en-US" dirty="0"/>
          </a:p>
        </p:txBody>
      </p:sp>
      <p:pic>
        <p:nvPicPr>
          <p:cNvPr id="5" name="内容占位符 4">
            <a:extLst>
              <a:ext uri="{FF2B5EF4-FFF2-40B4-BE49-F238E27FC236}">
                <a16:creationId xmlns:a16="http://schemas.microsoft.com/office/drawing/2014/main" id="{14918EDA-9ABF-9F45-8A0A-02C043BCDE2A}"/>
              </a:ext>
            </a:extLst>
          </p:cNvPr>
          <p:cNvPicPr>
            <a:picLocks noGrp="1" noChangeAspect="1"/>
          </p:cNvPicPr>
          <p:nvPr>
            <p:ph sz="half" idx="1"/>
          </p:nvPr>
        </p:nvPicPr>
        <p:blipFill>
          <a:blip r:embed="rId2"/>
          <a:stretch>
            <a:fillRect/>
          </a:stretch>
        </p:blipFill>
        <p:spPr>
          <a:xfrm>
            <a:off x="3754371" y="1270058"/>
            <a:ext cx="4688020" cy="5040560"/>
          </a:xfrm>
          <a:prstGeom prst="rect">
            <a:avLst/>
          </a:prstGeom>
        </p:spPr>
      </p:pic>
    </p:spTree>
    <p:extLst>
      <p:ext uri="{BB962C8B-B14F-4D97-AF65-F5344CB8AC3E}">
        <p14:creationId xmlns:p14="http://schemas.microsoft.com/office/powerpoint/2010/main" val="1447032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35366</TotalTime>
  <Words>1541</Words>
  <Application>Microsoft Macintosh PowerPoint</Application>
  <PresentationFormat>自定义</PresentationFormat>
  <Paragraphs>136</Paragraphs>
  <Slides>24</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24</vt:i4>
      </vt:variant>
    </vt:vector>
  </HeadingPairs>
  <TitlesOfParts>
    <vt:vector size="44" baseType="lpstr">
      <vt:lpstr>黑体</vt:lpstr>
      <vt:lpstr>华文细黑</vt:lpstr>
      <vt:lpstr>微软雅黑</vt:lpstr>
      <vt:lpstr>微软雅黑</vt:lpstr>
      <vt:lpstr>FrutigerNext LT Bold</vt:lpstr>
      <vt:lpstr>FrutigerNext LT Light</vt:lpstr>
      <vt:lpstr>FrutigerNext LT Medium</vt:lpstr>
      <vt:lpstr>Arial</vt:lpstr>
      <vt:lpstr>Calibri</vt:lpstr>
      <vt:lpstr>Cambria Math</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PowerPoint 演示文稿</vt:lpstr>
      <vt:lpstr>推理引擎架构</vt:lpstr>
      <vt:lpstr>PowerPoint 演示文稿</vt:lpstr>
      <vt:lpstr>PTQ Dynamic</vt:lpstr>
      <vt:lpstr>PTQ Dynamic 算法流程</vt:lpstr>
      <vt:lpstr>PTQ Static</vt:lpstr>
      <vt:lpstr>PTQ Static 算法流程</vt:lpstr>
      <vt:lpstr>PTQ Static 算法流程</vt:lpstr>
      <vt:lpstr>KL散度校准法：原理</vt:lpstr>
      <vt:lpstr>KL散度校准法：流程</vt:lpstr>
      <vt:lpstr>KL散度校准法：流程</vt:lpstr>
      <vt:lpstr>KL散度校准法：实现</vt:lpstr>
      <vt:lpstr>PowerPoint 演示文稿</vt:lpstr>
      <vt:lpstr>端侧量化推理部署</vt:lpstr>
      <vt:lpstr>端侧量化推理部署</vt:lpstr>
      <vt:lpstr>Quantize量化</vt:lpstr>
      <vt:lpstr>Dequantize反量化</vt:lpstr>
      <vt:lpstr>Requantize重量化</vt:lpstr>
      <vt:lpstr>Requantize重量化</vt:lpstr>
      <vt:lpstr>Question?</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6073</cp:revision>
  <dcterms:created xsi:type="dcterms:W3CDTF">2015-01-14T10:38:57Z</dcterms:created>
  <dcterms:modified xsi:type="dcterms:W3CDTF">2023-01-13T17:55:47Z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